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7" r:id="rId2"/>
  </p:sldMasterIdLst>
  <p:notesMasterIdLst>
    <p:notesMasterId r:id="rId21"/>
  </p:notesMasterIdLst>
  <p:handoutMasterIdLst>
    <p:handoutMasterId r:id="rId22"/>
  </p:handoutMasterIdLst>
  <p:sldIdLst>
    <p:sldId id="312" r:id="rId3"/>
    <p:sldId id="358" r:id="rId4"/>
    <p:sldId id="359" r:id="rId5"/>
    <p:sldId id="360" r:id="rId6"/>
    <p:sldId id="361" r:id="rId7"/>
    <p:sldId id="322" r:id="rId8"/>
    <p:sldId id="362" r:id="rId9"/>
    <p:sldId id="315" r:id="rId10"/>
    <p:sldId id="326" r:id="rId11"/>
    <p:sldId id="363" r:id="rId12"/>
    <p:sldId id="372" r:id="rId13"/>
    <p:sldId id="367" r:id="rId14"/>
    <p:sldId id="368" r:id="rId15"/>
    <p:sldId id="369" r:id="rId16"/>
    <p:sldId id="357" r:id="rId17"/>
    <p:sldId id="370" r:id="rId18"/>
    <p:sldId id="371" r:id="rId19"/>
    <p:sldId id="373" r:id="rId20"/>
  </p:sldIdLst>
  <p:sldSz cx="9144000" cy="6858000" type="letter"/>
  <p:notesSz cx="6858000" cy="9144000"/>
  <p:defaultTextStyle>
    <a:defPPr>
      <a:defRPr lang="en-US"/>
    </a:defPPr>
    <a:lvl1pPr algn="l" defTabSz="409575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Calibri" charset="0"/>
        <a:ea typeface="ＭＳ Ｐゴシック" charset="0"/>
        <a:cs typeface="+mn-cs"/>
        <a:sym typeface="Helvetica Neue Light" charset="0"/>
      </a:defRPr>
    </a:lvl1pPr>
    <a:lvl2pPr marL="457200" indent="-296863" algn="l" defTabSz="409575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Calibri" charset="0"/>
        <a:ea typeface="ＭＳ Ｐゴシック" charset="0"/>
        <a:cs typeface="+mn-cs"/>
        <a:sym typeface="Helvetica Neue Light" charset="0"/>
      </a:defRPr>
    </a:lvl2pPr>
    <a:lvl3pPr marL="914400" indent="-593725" algn="l" defTabSz="409575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Calibri" charset="0"/>
        <a:ea typeface="ＭＳ Ｐゴシック" charset="0"/>
        <a:cs typeface="+mn-cs"/>
        <a:sym typeface="Helvetica Neue Light" charset="0"/>
      </a:defRPr>
    </a:lvl3pPr>
    <a:lvl4pPr marL="1371600" indent="-890588" algn="l" defTabSz="409575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Calibri" charset="0"/>
        <a:ea typeface="ＭＳ Ｐゴシック" charset="0"/>
        <a:cs typeface="+mn-cs"/>
        <a:sym typeface="Helvetica Neue Light" charset="0"/>
      </a:defRPr>
    </a:lvl4pPr>
    <a:lvl5pPr marL="1828800" indent="-1187450" algn="l" defTabSz="409575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Calibri" charset="0"/>
        <a:ea typeface="ＭＳ Ｐゴシック" charset="0"/>
        <a:cs typeface="+mn-cs"/>
        <a:sym typeface="Helvetica Neue Light" charset="0"/>
      </a:defRPr>
    </a:lvl5pPr>
    <a:lvl6pPr marL="2286000" algn="l" defTabSz="457200" rtl="0" eaLnBrk="1" latinLnBrk="0" hangingPunct="1">
      <a:defRPr sz="2500" kern="1200">
        <a:solidFill>
          <a:schemeClr val="tx1"/>
        </a:solidFill>
        <a:latin typeface="Calibri" charset="0"/>
        <a:ea typeface="ＭＳ Ｐゴシック" charset="0"/>
        <a:cs typeface="+mn-cs"/>
        <a:sym typeface="Helvetica Neue Light" charset="0"/>
      </a:defRPr>
    </a:lvl6pPr>
    <a:lvl7pPr marL="2743200" algn="l" defTabSz="457200" rtl="0" eaLnBrk="1" latinLnBrk="0" hangingPunct="1">
      <a:defRPr sz="2500" kern="1200">
        <a:solidFill>
          <a:schemeClr val="tx1"/>
        </a:solidFill>
        <a:latin typeface="Calibri" charset="0"/>
        <a:ea typeface="ＭＳ Ｐゴシック" charset="0"/>
        <a:cs typeface="+mn-cs"/>
        <a:sym typeface="Helvetica Neue Light" charset="0"/>
      </a:defRPr>
    </a:lvl7pPr>
    <a:lvl8pPr marL="3200400" algn="l" defTabSz="457200" rtl="0" eaLnBrk="1" latinLnBrk="0" hangingPunct="1">
      <a:defRPr sz="2500" kern="1200">
        <a:solidFill>
          <a:schemeClr val="tx1"/>
        </a:solidFill>
        <a:latin typeface="Calibri" charset="0"/>
        <a:ea typeface="ＭＳ Ｐゴシック" charset="0"/>
        <a:cs typeface="+mn-cs"/>
        <a:sym typeface="Helvetica Neue Light" charset="0"/>
      </a:defRPr>
    </a:lvl8pPr>
    <a:lvl9pPr marL="3657600" algn="l" defTabSz="457200" rtl="0" eaLnBrk="1" latinLnBrk="0" hangingPunct="1">
      <a:defRPr sz="2500" kern="1200">
        <a:solidFill>
          <a:schemeClr val="tx1"/>
        </a:solidFill>
        <a:latin typeface="Calibri" charset="0"/>
        <a:ea typeface="ＭＳ Ｐゴシック" charset="0"/>
        <a:cs typeface="+mn-cs"/>
        <a:sym typeface="Helvetica Neue Light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70">
          <p15:clr>
            <a:srgbClr val="A4A3A4"/>
          </p15:clr>
        </p15:guide>
        <p15:guide id="2" pos="250">
          <p15:clr>
            <a:srgbClr val="A4A3A4"/>
          </p15:clr>
        </p15:guide>
        <p15:guide id="3" pos="30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5454"/>
    <a:srgbClr val="B3462B"/>
    <a:srgbClr val="FFA060"/>
    <a:srgbClr val="45A0BE"/>
    <a:srgbClr val="579AD8"/>
    <a:srgbClr val="4E4E4E"/>
    <a:srgbClr val="000000"/>
    <a:srgbClr val="75A288"/>
    <a:srgbClr val="66C705"/>
    <a:srgbClr val="3765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118" autoAdjust="0"/>
    <p:restoredTop sz="97574" autoAdjust="0"/>
  </p:normalViewPr>
  <p:slideViewPr>
    <p:cSldViewPr snapToGrid="0" showGuides="1">
      <p:cViewPr>
        <p:scale>
          <a:sx n="135" d="100"/>
          <a:sy n="135" d="100"/>
        </p:scale>
        <p:origin x="712" y="1432"/>
      </p:cViewPr>
      <p:guideLst>
        <p:guide orient="horz" pos="470"/>
        <p:guide pos="250"/>
        <p:guide pos="30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80"/>
    </p:cViewPr>
  </p:sorterViewPr>
  <p:notesViewPr>
    <p:cSldViewPr snapToGrid="0" showGuides="1">
      <p:cViewPr>
        <p:scale>
          <a:sx n="150" d="100"/>
          <a:sy n="150" d="100"/>
        </p:scale>
        <p:origin x="-3696" y="-34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sym typeface="Helvetica Neue Ligh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7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</a:defRPr>
            </a:lvl1pPr>
          </a:lstStyle>
          <a:p>
            <a:fld id="{A8AD03DB-57E4-A344-B798-F6BBCEF66E67}" type="datetimeFigureOut">
              <a:rPr lang="en-US"/>
              <a:pPr/>
              <a:t>2/11/18</a:t>
            </a:fld>
            <a:endParaRPr lang="en-US"/>
          </a:p>
        </p:txBody>
      </p:sp>
      <p:sp>
        <p:nvSpPr>
          <p:cNvPr id="11268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sym typeface="Helvetica Neue Ligh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</a:defRPr>
            </a:lvl1pPr>
          </a:lstStyle>
          <a:p>
            <a:fld id="{D486EE7B-E439-9840-ABD7-FA5D69F421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144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36"/>
          <p:cNvSpPr>
            <a:spLocks noGrp="1" noRot="1" noChangeAspect="1"/>
          </p:cNvSpPr>
          <p:nvPr>
            <p:ph type="sldImg"/>
          </p:nvPr>
        </p:nvSpPr>
        <p:spPr bwMode="auto">
          <a:xfrm>
            <a:off x="1465263" y="508000"/>
            <a:ext cx="3927475" cy="2946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0243" name="Shape 37"/>
          <p:cNvSpPr>
            <a:spLocks noGrp="1"/>
          </p:cNvSpPr>
          <p:nvPr>
            <p:ph type="body" sz="quarter" idx="1"/>
          </p:nvPr>
        </p:nvSpPr>
        <p:spPr bwMode="auto">
          <a:xfrm>
            <a:off x="588963" y="3640138"/>
            <a:ext cx="5680075" cy="52498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ym typeface="Avenir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467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320675" rtl="0" eaLnBrk="0" fontAlgn="base" hangingPunct="0">
      <a:spcBef>
        <a:spcPct val="30000"/>
      </a:spcBef>
      <a:spcAft>
        <a:spcPct val="0"/>
      </a:spcAft>
      <a:defRPr sz="800">
        <a:solidFill>
          <a:schemeClr val="tx1"/>
        </a:solidFill>
        <a:latin typeface="Times New Roman"/>
        <a:ea typeface="Avenir Roman"/>
        <a:cs typeface="Times New Roman"/>
        <a:sym typeface="Avenir Roman" charset="0"/>
      </a:defRPr>
    </a:lvl1pPr>
    <a:lvl2pPr marL="742950" indent="-285750" algn="l" defTabSz="320675" rtl="0" eaLnBrk="0" fontAlgn="base" hangingPunct="0">
      <a:lnSpc>
        <a:spcPct val="125000"/>
      </a:lnSpc>
      <a:spcBef>
        <a:spcPct val="30000"/>
      </a:spcBef>
      <a:spcAft>
        <a:spcPct val="0"/>
      </a:spcAft>
      <a:defRPr sz="1700">
        <a:solidFill>
          <a:schemeClr val="tx1"/>
        </a:solidFill>
        <a:latin typeface="Avenir Roman"/>
        <a:ea typeface="Avenir Roman"/>
        <a:cs typeface="Avenir Roman"/>
        <a:sym typeface="Avenir Roman" charset="0"/>
      </a:defRPr>
    </a:lvl2pPr>
    <a:lvl3pPr marL="1143000" indent="-228600" algn="l" defTabSz="320675" rtl="0" eaLnBrk="0" fontAlgn="base" hangingPunct="0">
      <a:lnSpc>
        <a:spcPct val="125000"/>
      </a:lnSpc>
      <a:spcBef>
        <a:spcPct val="30000"/>
      </a:spcBef>
      <a:spcAft>
        <a:spcPct val="0"/>
      </a:spcAft>
      <a:defRPr sz="1700">
        <a:solidFill>
          <a:schemeClr val="tx1"/>
        </a:solidFill>
        <a:latin typeface="Avenir Roman"/>
        <a:ea typeface="Avenir Roman"/>
        <a:cs typeface="Avenir Roman"/>
        <a:sym typeface="Avenir Roman" charset="0"/>
      </a:defRPr>
    </a:lvl3pPr>
    <a:lvl4pPr marL="1600200" indent="-228600" algn="l" defTabSz="320675" rtl="0" eaLnBrk="0" fontAlgn="base" hangingPunct="0">
      <a:lnSpc>
        <a:spcPct val="125000"/>
      </a:lnSpc>
      <a:spcBef>
        <a:spcPct val="30000"/>
      </a:spcBef>
      <a:spcAft>
        <a:spcPct val="0"/>
      </a:spcAft>
      <a:defRPr sz="1700">
        <a:solidFill>
          <a:schemeClr val="tx1"/>
        </a:solidFill>
        <a:latin typeface="Avenir Roman"/>
        <a:ea typeface="Avenir Roman"/>
        <a:cs typeface="Avenir Roman"/>
        <a:sym typeface="Avenir Roman" charset="0"/>
      </a:defRPr>
    </a:lvl4pPr>
    <a:lvl5pPr marL="2057400" indent="-228600" algn="l" defTabSz="320675" rtl="0" eaLnBrk="0" fontAlgn="base" hangingPunct="0">
      <a:lnSpc>
        <a:spcPct val="125000"/>
      </a:lnSpc>
      <a:spcBef>
        <a:spcPct val="30000"/>
      </a:spcBef>
      <a:spcAft>
        <a:spcPct val="0"/>
      </a:spcAft>
      <a:defRPr sz="1700">
        <a:solidFill>
          <a:schemeClr val="tx1"/>
        </a:solidFill>
        <a:latin typeface="Avenir Roman"/>
        <a:ea typeface="Avenir Roman"/>
        <a:cs typeface="Avenir Roman"/>
        <a:sym typeface="Avenir Roman" charset="0"/>
      </a:defRPr>
    </a:lvl5pPr>
    <a:lvl6pPr indent="803643" defTabSz="321457">
      <a:lnSpc>
        <a:spcPct val="125000"/>
      </a:lnSpc>
      <a:defRPr sz="1700">
        <a:latin typeface="Avenir Roman"/>
        <a:ea typeface="Avenir Roman"/>
        <a:cs typeface="Avenir Roman"/>
        <a:sym typeface="Avenir Roman"/>
      </a:defRPr>
    </a:lvl6pPr>
    <a:lvl7pPr indent="964372" defTabSz="321457">
      <a:lnSpc>
        <a:spcPct val="125000"/>
      </a:lnSpc>
      <a:defRPr sz="1700">
        <a:latin typeface="Avenir Roman"/>
        <a:ea typeface="Avenir Roman"/>
        <a:cs typeface="Avenir Roman"/>
        <a:sym typeface="Avenir Roman"/>
      </a:defRPr>
    </a:lvl7pPr>
    <a:lvl8pPr indent="1125101" defTabSz="321457">
      <a:lnSpc>
        <a:spcPct val="125000"/>
      </a:lnSpc>
      <a:defRPr sz="1700">
        <a:latin typeface="Avenir Roman"/>
        <a:ea typeface="Avenir Roman"/>
        <a:cs typeface="Avenir Roman"/>
        <a:sym typeface="Avenir Roman"/>
      </a:defRPr>
    </a:lvl8pPr>
    <a:lvl9pPr indent="1285829" defTabSz="321457">
      <a:lnSpc>
        <a:spcPct val="125000"/>
      </a:lnSpc>
      <a:defRPr sz="17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Relationship Id="rId3" Type="http://schemas.openxmlformats.org/officeDocument/2006/relationships/hyperlink" Target="http://www.sigmaaldrich.com/life-science/cell-biology/cancer-research/product-highlights/azoxymethane.html" TargetMode="Externa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hlinkClick r:id="rId3"/>
              </a:rPr>
              <a:t>Azoxymethane</a:t>
            </a:r>
            <a:endParaRPr lang="en-US" b="1" dirty="0" smtClean="0"/>
          </a:p>
          <a:p>
            <a:r>
              <a:rPr lang="en-US" dirty="0" smtClean="0"/>
              <a:t>Experimental CRCs develop in the </a:t>
            </a:r>
            <a:r>
              <a:rPr lang="en-US" i="1" dirty="0" smtClean="0"/>
              <a:t>colon</a:t>
            </a:r>
            <a:r>
              <a:rPr lang="en-US" dirty="0" smtClean="0"/>
              <a:t> of </a:t>
            </a:r>
            <a:r>
              <a:rPr lang="en-US" i="1" dirty="0" smtClean="0"/>
              <a:t>AOM</a:t>
            </a:r>
            <a:r>
              <a:rPr lang="en-US" dirty="0" smtClean="0"/>
              <a:t>/DSS-treated mice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B13A46DD-1B28-4CB7-AF24-D31F1D93DA2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551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B13A46DD-1B28-4CB7-AF24-D31F1D93DA2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014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Lucida Calligraphy"/>
                <a:cs typeface="Lucida Calligraphy"/>
              </a:rPr>
              <a:t>It’s not stress that kills us, it is our reaction to it.</a:t>
            </a:r>
          </a:p>
          <a:p>
            <a:endParaRPr lang="en-US" dirty="0" smtClean="0">
              <a:latin typeface="Lucida Calligraphy"/>
              <a:cs typeface="Lucida Calligraphy"/>
            </a:endParaRPr>
          </a:p>
          <a:p>
            <a:r>
              <a:rPr lang="en-US" dirty="0" smtClean="0">
                <a:latin typeface="Lucida Calligraphy"/>
                <a:cs typeface="Lucida Calligraphy"/>
              </a:rPr>
              <a:t>Hans </a:t>
            </a:r>
            <a:r>
              <a:rPr lang="en-US" dirty="0" err="1" smtClean="0">
                <a:latin typeface="Lucida Calligraphy"/>
                <a:cs typeface="Lucida Calligraphy"/>
              </a:rPr>
              <a:t>Selye</a:t>
            </a:r>
            <a:endParaRPr lang="en-US" dirty="0" smtClean="0">
              <a:latin typeface="Lucida Calligraphy"/>
              <a:cs typeface="Lucida Calligraphy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B13A46DD-1B28-4CB7-AF24-D31F1D93DA2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061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5368925" cy="1770063"/>
          </a:xfrm>
          <a:prstGeom prst="rect">
            <a:avLst/>
          </a:prstGeom>
          <a:solidFill>
            <a:srgbClr val="45A0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75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kern="0">
              <a:solidFill>
                <a:schemeClr val="bg1"/>
              </a:solidFill>
              <a:latin typeface="Microsoft Sans Serif"/>
              <a:cs typeface="Microsoft Sans Serif"/>
              <a:sym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" r="27665" b="7837"/>
          <a:stretch/>
        </p:blipFill>
        <p:spPr>
          <a:xfrm>
            <a:off x="5431408" y="0"/>
            <a:ext cx="1830387" cy="17693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9242" y="2130425"/>
            <a:ext cx="7772400" cy="1470025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600"/>
              </a:spcAft>
              <a:defRPr>
                <a:solidFill>
                  <a:schemeClr val="tx2"/>
                </a:solidFill>
                <a:latin typeface="Microsoft Sans Serif"/>
                <a:cs typeface="Microsoft Sans Serif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242" y="411711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545454"/>
                </a:solidFill>
                <a:latin typeface="Microsoft Sans Serif"/>
                <a:cs typeface="Microsoft Sans Serif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1" descr="iStock_000018888749XLarge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4" t="19107" r="31203" b="17727"/>
          <a:stretch/>
        </p:blipFill>
        <p:spPr bwMode="auto">
          <a:xfrm>
            <a:off x="7319328" y="0"/>
            <a:ext cx="1840760" cy="177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RI Biosciences-division_wht.eps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" y="429069"/>
            <a:ext cx="3094274" cy="62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68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0402-31BA-9A45-8ECC-0BC38F9A59F5}" type="datetimeFigureOut">
              <a:rPr lang="en-US" smtClean="0"/>
              <a:t>2/11/18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5A63-9EAF-6145-B76B-020CEA68E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76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0402-31BA-9A45-8ECC-0BC38F9A59F5}" type="datetimeFigureOut">
              <a:rPr lang="en-US" smtClean="0"/>
              <a:t>2/11/18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5A63-9EAF-6145-B76B-020CEA68E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25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0402-31BA-9A45-8ECC-0BC38F9A59F5}" type="datetimeFigureOut">
              <a:rPr lang="en-US" smtClean="0"/>
              <a:t>2/11/18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5A63-9EAF-6145-B76B-020CEA68E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71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0402-31BA-9A45-8ECC-0BC38F9A59F5}" type="datetimeFigureOut">
              <a:rPr lang="en-US" smtClean="0"/>
              <a:t>2/11/18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5A63-9EAF-6145-B76B-020CEA68E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33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0402-31BA-9A45-8ECC-0BC38F9A59F5}" type="datetimeFigureOut">
              <a:rPr lang="en-US" smtClean="0"/>
              <a:t>2/11/18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5A63-9EAF-6145-B76B-020CEA68E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07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0402-31BA-9A45-8ECC-0BC38F9A59F5}" type="datetimeFigureOut">
              <a:rPr lang="en-US" smtClean="0"/>
              <a:t>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5A63-9EAF-6145-B76B-020CEA68E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24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0402-31BA-9A45-8ECC-0BC38F9A59F5}" type="datetimeFigureOut">
              <a:rPr lang="en-US" smtClean="0"/>
              <a:t>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5A63-9EAF-6145-B76B-020CEA68E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25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5372100" cy="1770063"/>
          </a:xfrm>
          <a:prstGeom prst="rect">
            <a:avLst/>
          </a:prstGeom>
          <a:solidFill>
            <a:srgbClr val="45A0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75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kern="0">
              <a:solidFill>
                <a:schemeClr val="bg1"/>
              </a:solidFill>
              <a:latin typeface="Microsoft Sans Serif"/>
              <a:cs typeface="Microsoft Sans Serif"/>
              <a:sym typeface="Helvetica Neue Light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5424488" y="0"/>
            <a:ext cx="1830387" cy="1770063"/>
          </a:xfrm>
          <a:prstGeom prst="rect">
            <a:avLst/>
          </a:prstGeom>
          <a:solidFill>
            <a:srgbClr val="75A288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75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latin typeface="Microsoft Sans Serif"/>
              <a:cs typeface="Microsoft Sans Serif"/>
              <a:sym typeface="Helvetica Neue Light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313613" y="0"/>
            <a:ext cx="1830387" cy="1770063"/>
          </a:xfrm>
          <a:prstGeom prst="rect">
            <a:avLst/>
          </a:prstGeom>
          <a:solidFill>
            <a:srgbClr val="75A288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75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latin typeface="Microsoft Sans Serif"/>
              <a:cs typeface="Microsoft Sans Serif"/>
              <a:sym typeface="Helvetica Neue Light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6406" y="2770073"/>
            <a:ext cx="7772400" cy="717435"/>
          </a:xfrm>
          <a:ln>
            <a:noFill/>
          </a:ln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spcAft>
                <a:spcPts val="600"/>
              </a:spcAft>
              <a:defRPr sz="3200" b="0" cap="none">
                <a:solidFill>
                  <a:srgbClr val="004773"/>
                </a:solidFill>
                <a:latin typeface="Microsoft Sans Serif"/>
                <a:cs typeface="Microsoft Sans Serif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483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424488" y="0"/>
            <a:ext cx="1830387" cy="203200"/>
          </a:xfrm>
          <a:prstGeom prst="rect">
            <a:avLst/>
          </a:prstGeom>
          <a:solidFill>
            <a:srgbClr val="75A288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75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latin typeface="Microsoft Sans Serif"/>
              <a:cs typeface="Microsoft Sans Serif"/>
              <a:sym typeface="Helvetica Neue Light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7313613" y="0"/>
            <a:ext cx="1830387" cy="203200"/>
          </a:xfrm>
          <a:prstGeom prst="rect">
            <a:avLst/>
          </a:prstGeom>
          <a:solidFill>
            <a:srgbClr val="75A288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75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latin typeface="Microsoft Sans Serif"/>
              <a:cs typeface="Microsoft Sans Serif"/>
              <a:sym typeface="Helvetica Neue Light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5364163" cy="200025"/>
          </a:xfrm>
          <a:prstGeom prst="rect">
            <a:avLst/>
          </a:prstGeom>
          <a:solidFill>
            <a:srgbClr val="45A0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75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kern="0">
              <a:solidFill>
                <a:schemeClr val="bg1"/>
              </a:solidFill>
              <a:latin typeface="Microsoft Sans Serif"/>
              <a:cs typeface="Microsoft Sans Serif"/>
              <a:sym typeface="Helvetica Neue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45454"/>
                </a:solidFill>
                <a:latin typeface="Microsoft Sans Serif"/>
                <a:cs typeface="Microsoft Sans Serif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00050" y="1631950"/>
            <a:ext cx="8328025" cy="4756150"/>
          </a:xfrm>
        </p:spPr>
        <p:txBody>
          <a:bodyPr/>
          <a:lstStyle>
            <a:lvl1pPr>
              <a:defRPr>
                <a:solidFill>
                  <a:srgbClr val="545454"/>
                </a:solidFill>
                <a:latin typeface="Microsoft Sans Serif"/>
                <a:cs typeface="Microsoft Sans Serif"/>
              </a:defRPr>
            </a:lvl1pPr>
            <a:lvl2pPr>
              <a:defRPr>
                <a:solidFill>
                  <a:srgbClr val="545454"/>
                </a:solidFill>
                <a:latin typeface="Microsoft Sans Serif"/>
                <a:cs typeface="Microsoft Sans Serif"/>
              </a:defRPr>
            </a:lvl2pPr>
            <a:lvl3pPr>
              <a:defRPr>
                <a:solidFill>
                  <a:srgbClr val="545454"/>
                </a:solidFill>
                <a:latin typeface="Microsoft Sans Serif"/>
                <a:cs typeface="Microsoft Sans Serif"/>
              </a:defRPr>
            </a:lvl3pPr>
            <a:lvl4pPr>
              <a:defRPr>
                <a:solidFill>
                  <a:srgbClr val="545454"/>
                </a:solidFill>
                <a:latin typeface="Microsoft Sans Serif"/>
                <a:cs typeface="Microsoft Sans Serif"/>
              </a:defRPr>
            </a:lvl4pPr>
            <a:lvl5pPr>
              <a:defRPr>
                <a:solidFill>
                  <a:srgbClr val="545454"/>
                </a:solidFill>
                <a:latin typeface="Microsoft Sans Serif"/>
                <a:cs typeface="Microsoft Sans Serif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03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424488" y="0"/>
            <a:ext cx="1830387" cy="203200"/>
          </a:xfrm>
          <a:prstGeom prst="rect">
            <a:avLst/>
          </a:prstGeom>
          <a:solidFill>
            <a:srgbClr val="75A288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75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ym typeface="Helvetica Neue Light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7313613" y="0"/>
            <a:ext cx="1830387" cy="203200"/>
          </a:xfrm>
          <a:prstGeom prst="rect">
            <a:avLst/>
          </a:prstGeom>
          <a:solidFill>
            <a:srgbClr val="75A288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75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ym typeface="Helvetica Neue Light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5364163" cy="200025"/>
          </a:xfrm>
          <a:prstGeom prst="rect">
            <a:avLst/>
          </a:prstGeom>
          <a:solidFill>
            <a:srgbClr val="45A0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75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kern="0">
              <a:solidFill>
                <a:schemeClr val="bg1"/>
              </a:solidFill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138623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91A1A3-6F3A-6843-BD53-26DF79EF7F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96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0402-31BA-9A45-8ECC-0BC38F9A59F5}" type="datetimeFigureOut">
              <a:rPr lang="en-US" smtClean="0"/>
              <a:t>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5A63-9EAF-6145-B76B-020CEA68E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61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0402-31BA-9A45-8ECC-0BC38F9A59F5}" type="datetimeFigureOut">
              <a:rPr lang="en-US" smtClean="0"/>
              <a:t>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5A63-9EAF-6145-B76B-020CEA68E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48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0402-31BA-9A45-8ECC-0BC38F9A59F5}" type="datetimeFigureOut">
              <a:rPr lang="en-US" smtClean="0"/>
              <a:t>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5A63-9EAF-6145-B76B-020CEA68E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4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0402-31BA-9A45-8ECC-0BC38F9A59F5}" type="datetimeFigureOut">
              <a:rPr lang="en-US" smtClean="0"/>
              <a:t>2/11/18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5A63-9EAF-6145-B76B-020CEA68E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19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3"/>
          <p:cNvSpPr>
            <a:spLocks noGrp="1"/>
          </p:cNvSpPr>
          <p:nvPr>
            <p:ph type="title"/>
          </p:nvPr>
        </p:nvSpPr>
        <p:spPr bwMode="auto">
          <a:xfrm>
            <a:off x="401638" y="231775"/>
            <a:ext cx="8340725" cy="9826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Helvetica Neue Light" charset="0"/>
              </a:rPr>
              <a:t>Title Text</a:t>
            </a:r>
          </a:p>
        </p:txBody>
      </p:sp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401638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102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311650" y="6726238"/>
            <a:ext cx="2895600" cy="12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600">
                <a:solidFill>
                  <a:srgbClr val="BFBFBF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  <a:sym typeface="Helvetica Neue Ligh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TextBox 6"/>
          <p:cNvSpPr txBox="1">
            <a:spLocks noChangeArrowheads="1"/>
          </p:cNvSpPr>
          <p:nvPr userDrawn="1"/>
        </p:nvSpPr>
        <p:spPr bwMode="auto">
          <a:xfrm>
            <a:off x="7236615" y="6731000"/>
            <a:ext cx="13144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>
            <a:spAutoFit/>
          </a:bodyPr>
          <a:lstStyle>
            <a:lvl1pPr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  <a:sym typeface="Helvetica Neue Light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  <a:sym typeface="Helvetica Neue Light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  <a:sym typeface="Helvetica Neue Light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  <a:sym typeface="Helvetica Neue Light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  <a:sym typeface="Helvetica Neue Light" charset="0"/>
              </a:defRPr>
            </a:lvl5pPr>
            <a:lvl6pPr marL="25146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  <a:sym typeface="Helvetica Neue Light" charset="0"/>
              </a:defRPr>
            </a:lvl6pPr>
            <a:lvl7pPr marL="29718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  <a:sym typeface="Helvetica Neue Light" charset="0"/>
              </a:defRPr>
            </a:lvl7pPr>
            <a:lvl8pPr marL="34290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  <a:sym typeface="Helvetica Neue Light" charset="0"/>
              </a:defRPr>
            </a:lvl8pPr>
            <a:lvl9pPr marL="38862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  <a:sym typeface="Helvetica Neue Light" charset="0"/>
              </a:defRPr>
            </a:lvl9pPr>
          </a:lstStyle>
          <a:p>
            <a:pPr eaLnBrk="1" hangingPunct="1"/>
            <a:r>
              <a:rPr lang="en-US" sz="600" dirty="0">
                <a:solidFill>
                  <a:srgbClr val="BFBFBF"/>
                </a:solidFill>
                <a:latin typeface="Microsoft Sans Serif" charset="0"/>
                <a:cs typeface="Microsoft Sans Serif" charset="0"/>
              </a:rPr>
              <a:t>© </a:t>
            </a:r>
            <a:r>
              <a:rPr lang="en-US" sz="600" dirty="0" smtClean="0">
                <a:solidFill>
                  <a:srgbClr val="BFBFBF"/>
                </a:solidFill>
                <a:latin typeface="Microsoft Sans Serif" charset="0"/>
                <a:cs typeface="Microsoft Sans Serif" charset="0"/>
              </a:rPr>
              <a:t>2018 SRI </a:t>
            </a:r>
            <a:r>
              <a:rPr lang="en-US" sz="600" dirty="0">
                <a:solidFill>
                  <a:srgbClr val="BFBFBF"/>
                </a:solidFill>
                <a:latin typeface="Microsoft Sans Serif" charset="0"/>
                <a:cs typeface="Microsoft Sans Serif" charset="0"/>
              </a:rPr>
              <a:t>International</a:t>
            </a:r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70925" y="6726238"/>
            <a:ext cx="47307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600">
                <a:solidFill>
                  <a:srgbClr val="BFBFBF"/>
                </a:solidFill>
                <a:latin typeface="Microsoft Sans Serif" charset="0"/>
                <a:cs typeface="Microsoft Sans Serif" charset="0"/>
              </a:defRPr>
            </a:lvl1pPr>
          </a:lstStyle>
          <a:p>
            <a:fld id="{1791A1A3-6F3A-6843-BD53-26DF79EF7F6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5" r:id="rId4"/>
    <p:sldLayoutId id="2147483716" r:id="rId5"/>
  </p:sldLayoutIdLst>
  <p:transition spd="med"/>
  <p:timing>
    <p:tnLst>
      <p:par>
        <p:cTn id="1" dur="indefinite" restart="never" nodeType="tmRoot"/>
      </p:par>
    </p:tnLst>
  </p:timing>
  <p:hf sldNum="0" hdr="0" ftr="0" dt="0"/>
  <p:txStyles>
    <p:titleStyle>
      <a:lvl1pPr algn="l" defTabSz="409575" rtl="0" eaLnBrk="0" fontAlgn="base" hangingPunct="0">
        <a:spcBef>
          <a:spcPct val="0"/>
        </a:spcBef>
        <a:spcAft>
          <a:spcPct val="0"/>
        </a:spcAft>
        <a:buClr>
          <a:srgbClr val="0068A7"/>
        </a:buClr>
        <a:defRPr sz="3000">
          <a:solidFill>
            <a:srgbClr val="545454"/>
          </a:solidFill>
          <a:latin typeface="Microsoft Sans Serif"/>
          <a:ea typeface="ＭＳ Ｐゴシック" charset="0"/>
          <a:cs typeface="Microsoft Sans Serif"/>
          <a:sym typeface="Helvetica Neue Light" charset="0"/>
        </a:defRPr>
      </a:lvl1pPr>
      <a:lvl2pPr algn="l" defTabSz="409575" rtl="0" eaLnBrk="0" fontAlgn="base" hangingPunct="0">
        <a:spcBef>
          <a:spcPct val="0"/>
        </a:spcBef>
        <a:spcAft>
          <a:spcPct val="0"/>
        </a:spcAft>
        <a:buClr>
          <a:srgbClr val="0068A7"/>
        </a:buClr>
        <a:defRPr sz="3000">
          <a:solidFill>
            <a:srgbClr val="4E4E4E"/>
          </a:solidFill>
          <a:latin typeface="Microsoft Sans Serif" panose="020B0604020202020204" pitchFamily="34" charset="0"/>
          <a:ea typeface="ＭＳ Ｐゴシック" charset="0"/>
          <a:cs typeface="Microsoft Sans Serif" panose="020B0604020202020204" pitchFamily="34" charset="0"/>
          <a:sym typeface="Helvetica Neue Light" charset="0"/>
        </a:defRPr>
      </a:lvl2pPr>
      <a:lvl3pPr algn="l" defTabSz="409575" rtl="0" eaLnBrk="0" fontAlgn="base" hangingPunct="0">
        <a:spcBef>
          <a:spcPct val="0"/>
        </a:spcBef>
        <a:spcAft>
          <a:spcPct val="0"/>
        </a:spcAft>
        <a:buClr>
          <a:srgbClr val="0068A7"/>
        </a:buClr>
        <a:defRPr sz="3000">
          <a:solidFill>
            <a:srgbClr val="4E4E4E"/>
          </a:solidFill>
          <a:latin typeface="Microsoft Sans Serif" panose="020B0604020202020204" pitchFamily="34" charset="0"/>
          <a:ea typeface="ＭＳ Ｐゴシック" charset="0"/>
          <a:cs typeface="Microsoft Sans Serif" panose="020B0604020202020204" pitchFamily="34" charset="0"/>
          <a:sym typeface="Helvetica Neue Light" charset="0"/>
        </a:defRPr>
      </a:lvl3pPr>
      <a:lvl4pPr algn="l" defTabSz="409575" rtl="0" eaLnBrk="0" fontAlgn="base" hangingPunct="0">
        <a:spcBef>
          <a:spcPct val="0"/>
        </a:spcBef>
        <a:spcAft>
          <a:spcPct val="0"/>
        </a:spcAft>
        <a:buClr>
          <a:srgbClr val="0068A7"/>
        </a:buClr>
        <a:defRPr sz="3000">
          <a:solidFill>
            <a:srgbClr val="4E4E4E"/>
          </a:solidFill>
          <a:latin typeface="Microsoft Sans Serif" panose="020B0604020202020204" pitchFamily="34" charset="0"/>
          <a:ea typeface="ＭＳ Ｐゴシック" charset="0"/>
          <a:cs typeface="Microsoft Sans Serif" panose="020B0604020202020204" pitchFamily="34" charset="0"/>
          <a:sym typeface="Helvetica Neue Light" charset="0"/>
        </a:defRPr>
      </a:lvl4pPr>
      <a:lvl5pPr algn="l" defTabSz="409575" rtl="0" eaLnBrk="0" fontAlgn="base" hangingPunct="0">
        <a:spcBef>
          <a:spcPct val="0"/>
        </a:spcBef>
        <a:spcAft>
          <a:spcPct val="0"/>
        </a:spcAft>
        <a:buClr>
          <a:srgbClr val="0068A7"/>
        </a:buClr>
        <a:defRPr sz="3000">
          <a:solidFill>
            <a:srgbClr val="4E4E4E"/>
          </a:solidFill>
          <a:latin typeface="Microsoft Sans Serif" panose="020B0604020202020204" pitchFamily="34" charset="0"/>
          <a:ea typeface="ＭＳ Ｐゴシック" charset="0"/>
          <a:cs typeface="Microsoft Sans Serif" panose="020B0604020202020204" pitchFamily="34" charset="0"/>
          <a:sym typeface="Helvetica Neue Light" charset="0"/>
        </a:defRPr>
      </a:lvl5pPr>
      <a:lvl6pPr indent="803643" defTabSz="410751">
        <a:defRPr sz="3000">
          <a:latin typeface="+mn-lt"/>
          <a:ea typeface="+mn-ea"/>
          <a:cs typeface="+mn-cs"/>
          <a:sym typeface="Helvetica Neue Light"/>
        </a:defRPr>
      </a:lvl6pPr>
      <a:lvl7pPr indent="964372" defTabSz="410751">
        <a:defRPr sz="3000">
          <a:latin typeface="+mn-lt"/>
          <a:ea typeface="+mn-ea"/>
          <a:cs typeface="+mn-cs"/>
          <a:sym typeface="Helvetica Neue Light"/>
        </a:defRPr>
      </a:lvl7pPr>
      <a:lvl8pPr indent="1125101" defTabSz="410751">
        <a:defRPr sz="3000">
          <a:latin typeface="+mn-lt"/>
          <a:ea typeface="+mn-ea"/>
          <a:cs typeface="+mn-cs"/>
          <a:sym typeface="Helvetica Neue Light"/>
        </a:defRPr>
      </a:lvl8pPr>
      <a:lvl9pPr indent="1285829" defTabSz="410751">
        <a:defRPr sz="3000">
          <a:latin typeface="+mn-lt"/>
          <a:ea typeface="+mn-ea"/>
          <a:cs typeface="+mn-cs"/>
          <a:sym typeface="Helvetica Neue Light"/>
        </a:defRPr>
      </a:lvl9pPr>
    </p:titleStyle>
    <p:bodyStyle>
      <a:lvl1pPr marL="320675" indent="-320675" algn="l" defTabSz="409575" rtl="0" eaLnBrk="0" fontAlgn="base" hangingPunct="0">
        <a:lnSpc>
          <a:spcPct val="90000"/>
        </a:lnSpc>
        <a:spcBef>
          <a:spcPct val="0"/>
        </a:spcBef>
        <a:spcAft>
          <a:spcPts val="600"/>
        </a:spcAft>
        <a:buClr>
          <a:srgbClr val="004773"/>
        </a:buClr>
        <a:buSzPct val="75000"/>
        <a:buFont typeface="Helvetica Neue" charset="0"/>
        <a:buChar char="•"/>
        <a:defRPr sz="2500">
          <a:solidFill>
            <a:srgbClr val="545454"/>
          </a:solidFill>
          <a:latin typeface="Microsoft Sans Serif"/>
          <a:ea typeface="ＭＳ Ｐゴシック" charset="0"/>
          <a:cs typeface="Microsoft Sans Serif"/>
          <a:sym typeface="Helvetica Neue Light" charset="0"/>
        </a:defRPr>
      </a:lvl1pPr>
      <a:lvl2pPr marL="641350" indent="-320675" algn="l" defTabSz="409575" rtl="0" eaLnBrk="0" fontAlgn="base" hangingPunct="0">
        <a:lnSpc>
          <a:spcPct val="90000"/>
        </a:lnSpc>
        <a:spcBef>
          <a:spcPct val="0"/>
        </a:spcBef>
        <a:spcAft>
          <a:spcPts val="600"/>
        </a:spcAft>
        <a:buClr>
          <a:srgbClr val="004773"/>
        </a:buClr>
        <a:buSzPct val="75000"/>
        <a:buFont typeface="Lucida Grande" charset="0"/>
        <a:buChar char="−"/>
        <a:defRPr sz="2400">
          <a:solidFill>
            <a:srgbClr val="545454"/>
          </a:solidFill>
          <a:latin typeface="Microsoft Sans Serif"/>
          <a:ea typeface="Microsoft Sans Serif" charset="0"/>
          <a:cs typeface="Microsoft Sans Serif"/>
          <a:sym typeface="Helvetica Neue Light" charset="0"/>
        </a:defRPr>
      </a:lvl2pPr>
      <a:lvl3pPr marL="963613" indent="-320675" algn="l" defTabSz="409575" rtl="0" eaLnBrk="0" fontAlgn="base" hangingPunct="0">
        <a:lnSpc>
          <a:spcPct val="90000"/>
        </a:lnSpc>
        <a:spcBef>
          <a:spcPct val="0"/>
        </a:spcBef>
        <a:spcAft>
          <a:spcPts val="600"/>
        </a:spcAft>
        <a:buClr>
          <a:srgbClr val="004773"/>
        </a:buClr>
        <a:buSzPct val="75000"/>
        <a:buFont typeface="Arial" charset="0"/>
        <a:buChar char="•"/>
        <a:defRPr sz="2000">
          <a:solidFill>
            <a:srgbClr val="545454"/>
          </a:solidFill>
          <a:latin typeface="Microsoft Sans Serif"/>
          <a:ea typeface="Microsoft Sans Serif" charset="0"/>
          <a:cs typeface="Microsoft Sans Serif"/>
          <a:sym typeface="Helvetica Neue Light" charset="0"/>
        </a:defRPr>
      </a:lvl3pPr>
      <a:lvl4pPr marL="1284288" indent="-320675" algn="l" defTabSz="409575" rtl="0" eaLnBrk="0" fontAlgn="base" hangingPunct="0">
        <a:lnSpc>
          <a:spcPct val="90000"/>
        </a:lnSpc>
        <a:spcBef>
          <a:spcPct val="0"/>
        </a:spcBef>
        <a:spcAft>
          <a:spcPts val="600"/>
        </a:spcAft>
        <a:buClr>
          <a:srgbClr val="004773"/>
        </a:buClr>
        <a:buSzPct val="75000"/>
        <a:buFont typeface="Lucida Grande" charset="0"/>
        <a:buChar char="−"/>
        <a:defRPr>
          <a:solidFill>
            <a:srgbClr val="545454"/>
          </a:solidFill>
          <a:latin typeface="Microsoft Sans Serif"/>
          <a:ea typeface="Microsoft Sans Serif" charset="0"/>
          <a:cs typeface="Microsoft Sans Serif"/>
          <a:sym typeface="Helvetica Neue Light" charset="0"/>
        </a:defRPr>
      </a:lvl4pPr>
      <a:lvl5pPr marL="1606550" indent="-320675" algn="l" defTabSz="409575" rtl="0" eaLnBrk="0" fontAlgn="base" hangingPunct="0">
        <a:lnSpc>
          <a:spcPct val="90000"/>
        </a:lnSpc>
        <a:spcBef>
          <a:spcPct val="0"/>
        </a:spcBef>
        <a:spcAft>
          <a:spcPts val="600"/>
        </a:spcAft>
        <a:buClr>
          <a:srgbClr val="004773"/>
        </a:buClr>
        <a:buSzPct val="75000"/>
        <a:buFont typeface="Helvetica Neue" charset="0"/>
        <a:buChar char="•"/>
        <a:defRPr sz="1600">
          <a:solidFill>
            <a:srgbClr val="545454"/>
          </a:solidFill>
          <a:latin typeface="Microsoft Sans Serif"/>
          <a:ea typeface="Microsoft Sans Serif" charset="0"/>
          <a:cs typeface="Microsoft Sans Serif"/>
          <a:sym typeface="Helvetica Neue Light" charset="0"/>
        </a:defRPr>
      </a:lvl5pPr>
      <a:lvl6pPr marL="1928744" indent="-321457" defTabSz="410751">
        <a:spcBef>
          <a:spcPts val="2953"/>
        </a:spcBef>
        <a:buSzPct val="75000"/>
        <a:buFont typeface="Helvetica Neue"/>
        <a:buChar char="•"/>
        <a:defRPr sz="25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6pPr>
      <a:lvl7pPr marL="2250201" indent="-321457" defTabSz="410751">
        <a:spcBef>
          <a:spcPts val="2953"/>
        </a:spcBef>
        <a:buSzPct val="75000"/>
        <a:buFont typeface="Helvetica Neue"/>
        <a:buChar char="•"/>
        <a:defRPr sz="25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7pPr>
      <a:lvl8pPr marL="2571659" indent="-321457" defTabSz="410751">
        <a:spcBef>
          <a:spcPts val="2953"/>
        </a:spcBef>
        <a:buSzPct val="75000"/>
        <a:buFont typeface="Helvetica Neue"/>
        <a:buChar char="•"/>
        <a:defRPr sz="25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8pPr>
      <a:lvl9pPr marL="2893116" indent="-321457" defTabSz="410751">
        <a:spcBef>
          <a:spcPts val="2953"/>
        </a:spcBef>
        <a:buSzPct val="75000"/>
        <a:buFont typeface="Helvetica Neue"/>
        <a:buChar char="•"/>
        <a:defRPr sz="25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9pPr>
    </p:bodyStyle>
    <p:otherStyle>
      <a:lvl1pPr algn="r" defTabSz="410751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160729" algn="r" defTabSz="410751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321457" algn="r" defTabSz="410751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482186" algn="r" defTabSz="410751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642915" algn="r" defTabSz="410751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803643" algn="r" defTabSz="410751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964372" algn="r" defTabSz="410751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125101" algn="r" defTabSz="410751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285829" algn="r" defTabSz="410751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F0402-31BA-9A45-8ECC-0BC38F9A59F5}" type="datetimeFigureOut">
              <a:rPr lang="en-US" smtClean="0"/>
              <a:t>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75A63-9EAF-6145-B76B-020CEA68E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03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nathalie.scholler@sri.com" TargetMode="External"/><Relationship Id="rId3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tiff"/><Relationship Id="rId3" Type="http://schemas.openxmlformats.org/officeDocument/2006/relationships/image" Target="../media/image3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>
          <a:xfrm>
            <a:off x="396875" y="2146300"/>
            <a:ext cx="7772400" cy="1276350"/>
          </a:xfrm>
        </p:spPr>
        <p:txBody>
          <a:bodyPr/>
          <a:lstStyle/>
          <a:p>
            <a:r>
              <a:rPr lang="en-US"/>
              <a:t>Unexpected links between gut microbiome and cancer progression and therapy.</a:t>
            </a:r>
            <a:br>
              <a:rPr lang="en-US"/>
            </a:br>
            <a:r>
              <a:rPr lang="en-US"/>
              <a:t> </a:t>
            </a:r>
          </a:p>
        </p:txBody>
      </p:sp>
      <p:sp>
        <p:nvSpPr>
          <p:cNvPr id="12291" name="Subtitle 2"/>
          <p:cNvSpPr>
            <a:spLocks noGrp="1"/>
          </p:cNvSpPr>
          <p:nvPr>
            <p:ph type="subTitle" idx="1"/>
          </p:nvPr>
        </p:nvSpPr>
        <p:spPr>
          <a:xfrm>
            <a:off x="279399" y="3595687"/>
            <a:ext cx="8525933" cy="2445279"/>
          </a:xfrm>
        </p:spPr>
        <p:txBody>
          <a:bodyPr/>
          <a:lstStyle/>
          <a:p>
            <a:r>
              <a:rPr lang="en-US" dirty="0" smtClean="0"/>
              <a:t>Pathway Tools Workshop.</a:t>
            </a:r>
          </a:p>
          <a:p>
            <a:endParaRPr lang="en-US" dirty="0"/>
          </a:p>
          <a:p>
            <a:r>
              <a:rPr lang="en-US" sz="2000" dirty="0" smtClean="0"/>
              <a:t>February 12, 2018</a:t>
            </a:r>
          </a:p>
          <a:p>
            <a:r>
              <a:rPr lang="en-US" sz="2000" dirty="0" smtClean="0"/>
              <a:t>Nathalie Scholler, MD, PhD </a:t>
            </a:r>
          </a:p>
          <a:p>
            <a:r>
              <a:rPr lang="en-US" sz="2000" dirty="0" smtClean="0"/>
              <a:t>Director, Cancer Immunology.  </a:t>
            </a:r>
            <a:r>
              <a:rPr lang="en-US" sz="2000" dirty="0" smtClean="0">
                <a:hlinkClick r:id="rId2"/>
              </a:rPr>
              <a:t>nathalie.scholler@sri.com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2" name="Picture 1" descr="SRI BiosciencesTM-division_wh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" y="429150"/>
            <a:ext cx="3099414" cy="62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658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0"/>
            <a:ext cx="490484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-226244"/>
            <a:ext cx="490484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988" b="5365"/>
          <a:stretch/>
        </p:blipFill>
        <p:spPr>
          <a:xfrm>
            <a:off x="143854" y="820444"/>
            <a:ext cx="4618145" cy="59400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61153" y="4719322"/>
            <a:ext cx="4963236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Four</a:t>
            </a:r>
            <a:r>
              <a:rPr lang="en-US" sz="1400" dirty="0" smtClean="0"/>
              <a:t> </a:t>
            </a:r>
            <a:r>
              <a:rPr lang="en-US" sz="1400" dirty="0" smtClean="0"/>
              <a:t>dominant </a:t>
            </a:r>
            <a:r>
              <a:rPr lang="en-US" sz="1400" dirty="0" smtClean="0"/>
              <a:t>bacterial phyla with </a:t>
            </a:r>
            <a:r>
              <a:rPr lang="en-US" sz="1400" dirty="0" smtClean="0"/>
              <a:t>high diversity of species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09436" y="5482502"/>
            <a:ext cx="643760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Skin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2034075" y="5482502"/>
            <a:ext cx="643760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smtClean="0"/>
              <a:t>Gut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3078057" y="5482502"/>
            <a:ext cx="1248846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smtClean="0"/>
              <a:t>Dry </a:t>
            </a:r>
            <a:r>
              <a:rPr lang="en-US" sz="1200" dirty="0" smtClean="0"/>
              <a:t>areas </a:t>
            </a:r>
            <a:r>
              <a:rPr lang="en-US" sz="1200" smtClean="0"/>
              <a:t>of </a:t>
            </a:r>
            <a:r>
              <a:rPr lang="en-US" sz="1200" smtClean="0"/>
              <a:t>skin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143854" y="155914"/>
            <a:ext cx="80178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Emerging </a:t>
            </a:r>
            <a:r>
              <a:rPr lang="en-US" sz="3200" dirty="0" smtClean="0">
                <a:solidFill>
                  <a:schemeClr val="tx2"/>
                </a:solidFill>
              </a:rPr>
              <a:t>concept: Human </a:t>
            </a:r>
            <a:r>
              <a:rPr lang="en-US" sz="3200" dirty="0" smtClean="0">
                <a:solidFill>
                  <a:schemeClr val="tx2"/>
                </a:solidFill>
              </a:rPr>
              <a:t>as </a:t>
            </a:r>
            <a:r>
              <a:rPr lang="en-US" sz="3200" smtClean="0">
                <a:solidFill>
                  <a:schemeClr val="tx2"/>
                </a:solidFill>
              </a:rPr>
              <a:t>a </a:t>
            </a:r>
            <a:r>
              <a:rPr lang="en-US" sz="3200" smtClean="0">
                <a:solidFill>
                  <a:schemeClr val="tx2"/>
                </a:solidFill>
              </a:rPr>
              <a:t>supra-organism</a:t>
            </a:r>
            <a:endParaRPr lang="en-US" sz="3200" dirty="0" smtClean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endParaRPr lang="en-US" sz="3200" dirty="0" smtClean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38766" y="1698041"/>
            <a:ext cx="3803716" cy="12464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Interactions between the microbiome and cancer </a:t>
            </a:r>
            <a:r>
              <a:rPr lang="en-US" smtClean="0"/>
              <a:t>are clinically demonstrated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5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638" y="231776"/>
            <a:ext cx="8340725" cy="720332"/>
          </a:xfrm>
        </p:spPr>
        <p:txBody>
          <a:bodyPr/>
          <a:lstStyle/>
          <a:p>
            <a:r>
              <a:rPr lang="en-US" smtClean="0"/>
              <a:t>Relationship </a:t>
            </a:r>
            <a:r>
              <a:rPr lang="en-US" dirty="0"/>
              <a:t>between bacteria and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14338" y="1518828"/>
            <a:ext cx="8328025" cy="4756150"/>
          </a:xfrm>
        </p:spPr>
        <p:txBody>
          <a:bodyPr/>
          <a:lstStyle/>
          <a:p>
            <a:pPr marL="0" lvl="0" indent="0">
              <a:buNone/>
            </a:pPr>
            <a:r>
              <a:rPr lang="en-US" dirty="0"/>
              <a:t>Therapeutic use</a:t>
            </a:r>
          </a:p>
          <a:p>
            <a:pPr lvl="0"/>
            <a:r>
              <a:rPr lang="en-US" sz="2000" dirty="0" err="1"/>
              <a:t>Intravesical</a:t>
            </a:r>
            <a:r>
              <a:rPr lang="en-US" sz="2000" dirty="0"/>
              <a:t> </a:t>
            </a:r>
            <a:r>
              <a:rPr lang="en-US" sz="2000" i="1" dirty="0" err="1"/>
              <a:t>bacille</a:t>
            </a:r>
            <a:r>
              <a:rPr lang="en-US" sz="2000" dirty="0"/>
              <a:t> </a:t>
            </a:r>
            <a:r>
              <a:rPr lang="en-US" sz="2000" dirty="0" err="1"/>
              <a:t>Calmette-Guérin</a:t>
            </a:r>
            <a:r>
              <a:rPr lang="en-US" sz="2000" dirty="0"/>
              <a:t> (BCG/Mycobacterium tuberculosis) for bladder cancer</a:t>
            </a:r>
          </a:p>
          <a:p>
            <a:pPr lvl="0"/>
            <a:r>
              <a:rPr lang="en-US" sz="2000" dirty="0"/>
              <a:t>Streptococcus pyogenes + </a:t>
            </a:r>
            <a:r>
              <a:rPr lang="en-US" sz="2000" dirty="0" err="1"/>
              <a:t>Serratia</a:t>
            </a:r>
            <a:r>
              <a:rPr lang="en-US" sz="2000" dirty="0"/>
              <a:t> </a:t>
            </a:r>
            <a:r>
              <a:rPr lang="en-US" sz="2000" dirty="0" err="1"/>
              <a:t>marcescens</a:t>
            </a:r>
            <a:r>
              <a:rPr lang="en-US" sz="2000" dirty="0"/>
              <a:t> (“Coley’s toxin”) for inoperable sarcoma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Epidemiological evidences</a:t>
            </a:r>
          </a:p>
          <a:p>
            <a:r>
              <a:rPr lang="en-US" sz="2000" dirty="0" smtClean="0"/>
              <a:t>Salmonella </a:t>
            </a:r>
            <a:r>
              <a:rPr lang="en-US" sz="2000" dirty="0" err="1"/>
              <a:t>tiphy</a:t>
            </a:r>
            <a:r>
              <a:rPr lang="en-US" sz="2000" dirty="0"/>
              <a:t> </a:t>
            </a:r>
            <a:r>
              <a:rPr lang="en-US" sz="2000" dirty="0" smtClean="0"/>
              <a:t>chronic carrier /gallbladder cancer</a:t>
            </a:r>
          </a:p>
          <a:p>
            <a:r>
              <a:rPr lang="en-US" sz="2000" dirty="0" err="1" smtClean="0"/>
              <a:t>Streptoccocus</a:t>
            </a:r>
            <a:r>
              <a:rPr lang="en-US" sz="2000" dirty="0" smtClean="0"/>
              <a:t> </a:t>
            </a:r>
            <a:r>
              <a:rPr lang="en-US" sz="2000" dirty="0" err="1" smtClean="0"/>
              <a:t>bovis</a:t>
            </a:r>
            <a:r>
              <a:rPr lang="en-US" sz="2000" dirty="0" smtClean="0"/>
              <a:t> / colorectal tumors</a:t>
            </a:r>
          </a:p>
          <a:p>
            <a:r>
              <a:rPr lang="en-US" sz="2000" dirty="0" smtClean="0"/>
              <a:t>H</a:t>
            </a:r>
            <a:r>
              <a:rPr lang="en-US" sz="2000" dirty="0"/>
              <a:t>. </a:t>
            </a:r>
            <a:r>
              <a:rPr lang="en-US" sz="2000" dirty="0" smtClean="0"/>
              <a:t>pylori gastric adenocarcinoma /esophageal cancer</a:t>
            </a:r>
          </a:p>
          <a:p>
            <a:r>
              <a:rPr lang="en-US" sz="2000" dirty="0" smtClean="0"/>
              <a:t>Chlamydia </a:t>
            </a:r>
            <a:r>
              <a:rPr lang="en-US" sz="2000" dirty="0"/>
              <a:t>pneumoniae </a:t>
            </a:r>
            <a:r>
              <a:rPr lang="en-US" sz="2000" dirty="0" smtClean="0"/>
              <a:t>/ lung cancer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12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25" y="304801"/>
            <a:ext cx="8794750" cy="11112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7000" y="676960"/>
            <a:ext cx="51752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dirty="0"/>
              <a:t>MBio. 2013 Nov 5;4(6):e00692-13. doi: 10.1128/mBio.00692-13.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955" r="33782" b="75013"/>
          <a:stretch/>
        </p:blipFill>
        <p:spPr>
          <a:xfrm>
            <a:off x="649111" y="1924755"/>
            <a:ext cx="5051779" cy="14459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6309" t="32834" r="40188"/>
          <a:stretch/>
        </p:blipFill>
        <p:spPr>
          <a:xfrm>
            <a:off x="1721558" y="3358446"/>
            <a:ext cx="3626554" cy="314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67156" t="20254" r="997" b="42736"/>
          <a:stretch/>
        </p:blipFill>
        <p:spPr>
          <a:xfrm>
            <a:off x="5842000" y="2102556"/>
            <a:ext cx="2585740" cy="20743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23845" y="2099735"/>
            <a:ext cx="2246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AOM = </a:t>
            </a:r>
            <a:r>
              <a:rPr lang="en-US" sz="1200" dirty="0" err="1" smtClean="0">
                <a:solidFill>
                  <a:srgbClr val="FFFFFF"/>
                </a:solidFill>
              </a:rPr>
              <a:t>Azoxymethane</a:t>
            </a:r>
            <a:endParaRPr lang="en-US" sz="1200" dirty="0" smtClean="0">
              <a:solidFill>
                <a:srgbClr val="FFFFFF"/>
              </a:solidFill>
            </a:endParaRPr>
          </a:p>
          <a:p>
            <a:r>
              <a:rPr lang="en-US" sz="1200" dirty="0" smtClean="0">
                <a:solidFill>
                  <a:srgbClr val="FFFFFF"/>
                </a:solidFill>
              </a:rPr>
              <a:t>DSS= dextran sodium sulfate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67156" t="57566" r="997" b="3354"/>
          <a:stretch/>
        </p:blipFill>
        <p:spPr>
          <a:xfrm>
            <a:off x="5839179" y="4205111"/>
            <a:ext cx="2585740" cy="219036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705544" y="5037667"/>
            <a:ext cx="1445012" cy="1053808"/>
            <a:chOff x="3705544" y="5037667"/>
            <a:chExt cx="1445012" cy="1053808"/>
          </a:xfrm>
          <a:solidFill>
            <a:schemeClr val="bg1"/>
          </a:solidFill>
          <a:effectLst/>
        </p:grpSpPr>
        <p:sp>
          <p:nvSpPr>
            <p:cNvPr id="3" name="Rectangle 2"/>
            <p:cNvSpPr/>
            <p:nvPr/>
          </p:nvSpPr>
          <p:spPr>
            <a:xfrm>
              <a:off x="4557889" y="5037667"/>
              <a:ext cx="592667" cy="56444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2871453">
              <a:off x="4273858" y="5231041"/>
              <a:ext cx="292120" cy="142874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 rot="5400000">
            <a:off x="4989345" y="600588"/>
            <a:ext cx="494793" cy="2311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4260" y="1504610"/>
            <a:ext cx="829329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Inflammation-induced tumorigenesis </a:t>
            </a:r>
            <a:r>
              <a:rPr lang="en-US" i="1" dirty="0" smtClean="0">
                <a:solidFill>
                  <a:srgbClr val="FF0000"/>
                </a:solidFill>
              </a:rPr>
              <a:t>is </a:t>
            </a:r>
            <a:r>
              <a:rPr lang="en-US" i="1" dirty="0" smtClean="0">
                <a:solidFill>
                  <a:srgbClr val="FF0000"/>
                </a:solidFill>
              </a:rPr>
              <a:t>commensal-dependent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28001" y="1460915"/>
            <a:ext cx="3399555" cy="564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1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40018"/>
          <a:stretch/>
        </p:blipFill>
        <p:spPr>
          <a:xfrm>
            <a:off x="0" y="3221298"/>
            <a:ext cx="8656011" cy="290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3" y="200378"/>
            <a:ext cx="8212667" cy="20980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39000" y="1580444"/>
            <a:ext cx="1171222" cy="733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189111" y="2356556"/>
            <a:ext cx="3316112" cy="1933223"/>
            <a:chOff x="3189111" y="2300111"/>
            <a:chExt cx="3316112" cy="1933223"/>
          </a:xfrm>
        </p:grpSpPr>
        <p:sp>
          <p:nvSpPr>
            <p:cNvPr id="4" name="TextBox 3"/>
            <p:cNvSpPr txBox="1"/>
            <p:nvPr/>
          </p:nvSpPr>
          <p:spPr>
            <a:xfrm>
              <a:off x="3189111" y="2300111"/>
              <a:ext cx="33161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FF0000"/>
                  </a:solidFill>
                </a:rPr>
                <a:t>Short chain fatty acids influence magnitude and quality of the immune response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471334" y="3753556"/>
              <a:ext cx="917222" cy="479778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Oval 8"/>
            <p:cNvSpPr/>
            <p:nvPr/>
          </p:nvSpPr>
          <p:spPr>
            <a:xfrm>
              <a:off x="5401734" y="3736623"/>
              <a:ext cx="917222" cy="479778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1" name="Straight Connector 10"/>
            <p:cNvCxnSpPr>
              <a:endCxn id="8" idx="0"/>
            </p:cNvCxnSpPr>
            <p:nvPr/>
          </p:nvCxnSpPr>
          <p:spPr>
            <a:xfrm flipH="1">
              <a:off x="3929945" y="3175000"/>
              <a:ext cx="77611" cy="578556"/>
            </a:xfrm>
            <a:prstGeom prst="line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endCxn id="9" idx="0"/>
            </p:cNvCxnSpPr>
            <p:nvPr/>
          </p:nvCxnSpPr>
          <p:spPr>
            <a:xfrm>
              <a:off x="5740402" y="3143956"/>
              <a:ext cx="119943" cy="592667"/>
            </a:xfrm>
            <a:prstGeom prst="line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5796847" y="5458177"/>
            <a:ext cx="121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(Histone </a:t>
            </a:r>
            <a:r>
              <a:rPr lang="en-US" sz="1200" dirty="0" err="1" smtClean="0"/>
              <a:t>deacetylase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831667" y="5757331"/>
            <a:ext cx="108655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Innate immunity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0555" y="5754511"/>
            <a:ext cx="110348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Innate immunity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564467" y="5949245"/>
            <a:ext cx="2602089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Adaptive immunity</a:t>
            </a:r>
            <a:endParaRPr lang="en-US" sz="1400" b="1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-129463" y="254000"/>
            <a:ext cx="638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‘14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19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2889" y="375905"/>
            <a:ext cx="8918222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60000"/>
              </a:lnSpc>
            </a:pPr>
            <a:r>
              <a:rPr lang="en-US" sz="2400" i="1" dirty="0" smtClean="0">
                <a:solidFill>
                  <a:srgbClr val="003399"/>
                </a:solidFill>
                <a:latin typeface="Arial"/>
                <a:cs typeface="Arial"/>
              </a:rPr>
              <a:t>It is </a:t>
            </a:r>
            <a:r>
              <a:rPr lang="en-US" sz="2400" b="1" i="1" dirty="0">
                <a:solidFill>
                  <a:srgbClr val="003399"/>
                </a:solidFill>
                <a:latin typeface="Arial"/>
                <a:cs typeface="Arial"/>
              </a:rPr>
              <a:t>not</a:t>
            </a:r>
            <a:r>
              <a:rPr lang="en-US" sz="2400" i="1" dirty="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lang="en-US" sz="2400" i="1" dirty="0" smtClean="0">
                <a:solidFill>
                  <a:srgbClr val="003399"/>
                </a:solidFill>
                <a:latin typeface="Arial"/>
                <a:cs typeface="Arial"/>
              </a:rPr>
              <a:t>the chemicals </a:t>
            </a:r>
            <a:r>
              <a:rPr lang="en-US" sz="2400" b="1" i="1" dirty="0" smtClean="0">
                <a:solidFill>
                  <a:srgbClr val="003399"/>
                </a:solidFill>
                <a:latin typeface="Arial"/>
                <a:cs typeface="Arial"/>
              </a:rPr>
              <a:t>nor</a:t>
            </a:r>
            <a:r>
              <a:rPr lang="en-US" sz="2400" i="1" dirty="0" smtClean="0">
                <a:solidFill>
                  <a:srgbClr val="003399"/>
                </a:solidFill>
                <a:latin typeface="Arial"/>
                <a:cs typeface="Arial"/>
              </a:rPr>
              <a:t> the </a:t>
            </a:r>
            <a:r>
              <a:rPr lang="en-US" sz="2400" i="1" dirty="0" err="1" smtClean="0">
                <a:solidFill>
                  <a:srgbClr val="003399"/>
                </a:solidFill>
                <a:latin typeface="Arial"/>
                <a:cs typeface="Arial"/>
              </a:rPr>
              <a:t>microbiom</a:t>
            </a:r>
            <a:r>
              <a:rPr lang="en-US" sz="2400" i="1" dirty="0" err="1">
                <a:solidFill>
                  <a:srgbClr val="003399"/>
                </a:solidFill>
                <a:latin typeface="Arial"/>
                <a:cs typeface="Arial"/>
              </a:rPr>
              <a:t>e</a:t>
            </a:r>
            <a:r>
              <a:rPr lang="en-US" sz="2400" i="1" dirty="0" smtClean="0">
                <a:solidFill>
                  <a:srgbClr val="003399"/>
                </a:solidFill>
                <a:latin typeface="Arial"/>
                <a:cs typeface="Arial"/>
              </a:rPr>
              <a:t> that generate cancer,</a:t>
            </a:r>
          </a:p>
          <a:p>
            <a:pPr algn="ctr">
              <a:lnSpc>
                <a:spcPct val="60000"/>
              </a:lnSpc>
            </a:pPr>
            <a:endParaRPr lang="en-US" sz="2400" i="1" dirty="0">
              <a:solidFill>
                <a:srgbClr val="003399"/>
              </a:solidFill>
              <a:latin typeface="Arial"/>
              <a:cs typeface="Arial"/>
            </a:endParaRPr>
          </a:p>
          <a:p>
            <a:pPr algn="ctr">
              <a:lnSpc>
                <a:spcPct val="60000"/>
              </a:lnSpc>
            </a:pPr>
            <a:r>
              <a:rPr lang="en-US" sz="2400" i="1" dirty="0" smtClean="0">
                <a:solidFill>
                  <a:srgbClr val="003399"/>
                </a:solidFill>
                <a:latin typeface="Arial"/>
                <a:cs typeface="Arial"/>
              </a:rPr>
              <a:t>it </a:t>
            </a:r>
            <a:r>
              <a:rPr lang="en-US" sz="2400" i="1" dirty="0">
                <a:solidFill>
                  <a:srgbClr val="003399"/>
                </a:solidFill>
                <a:latin typeface="Arial"/>
                <a:cs typeface="Arial"/>
              </a:rPr>
              <a:t>is </a:t>
            </a:r>
            <a:r>
              <a:rPr lang="en-US" sz="2400" i="1" dirty="0" smtClean="0">
                <a:solidFill>
                  <a:srgbClr val="003399"/>
                </a:solidFill>
                <a:latin typeface="Arial"/>
                <a:cs typeface="Arial"/>
              </a:rPr>
              <a:t>the </a:t>
            </a:r>
            <a:r>
              <a:rPr lang="en-US" sz="2400" b="1" i="1" dirty="0" smtClean="0">
                <a:solidFill>
                  <a:srgbClr val="003399"/>
                </a:solidFill>
                <a:latin typeface="Arial"/>
                <a:cs typeface="Arial"/>
              </a:rPr>
              <a:t>reaction</a:t>
            </a:r>
            <a:r>
              <a:rPr lang="en-US" sz="2400" i="1" dirty="0" smtClean="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lang="en-US" sz="2400" i="1" dirty="0">
                <a:solidFill>
                  <a:srgbClr val="003399"/>
                </a:solidFill>
                <a:latin typeface="Arial"/>
                <a:cs typeface="Arial"/>
              </a:rPr>
              <a:t>to </a:t>
            </a:r>
            <a:r>
              <a:rPr lang="en-US" sz="2400" i="1" dirty="0" smtClean="0">
                <a:solidFill>
                  <a:srgbClr val="003399"/>
                </a:solidFill>
                <a:latin typeface="Arial"/>
                <a:cs typeface="Arial"/>
              </a:rPr>
              <a:t>a combination of factors.</a:t>
            </a:r>
            <a:endParaRPr lang="en-US" i="1" dirty="0">
              <a:solidFill>
                <a:srgbClr val="003399"/>
              </a:solidFill>
              <a:latin typeface="Arial"/>
              <a:cs typeface="Arial"/>
            </a:endParaRPr>
          </a:p>
        </p:txBody>
      </p:sp>
      <p:sp>
        <p:nvSpPr>
          <p:cNvPr id="8" name="AutoShape 1" descr="igure 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2" descr="igure 3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3" descr="igure 3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08417"/>
            <a:ext cx="6533864" cy="49502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56" y="6173920"/>
            <a:ext cx="4072379" cy="59923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12507" y="1870199"/>
            <a:ext cx="2231493" cy="382668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545454"/>
                </a:solidFill>
                <a:latin typeface="Microsoft Sans Serif" charset="0"/>
              </a:rPr>
              <a:t>Microbial gene products,</a:t>
            </a:r>
          </a:p>
          <a:p>
            <a:pPr defTabSz="584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545454"/>
                </a:solidFill>
                <a:latin typeface="Microsoft Sans Serif" charset="0"/>
              </a:rPr>
              <a:t>Metabolites &amp;</a:t>
            </a:r>
          </a:p>
          <a:p>
            <a:pPr defTabSz="584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545454"/>
                </a:solidFill>
                <a:latin typeface="Microsoft Sans Serif" charset="0"/>
              </a:rPr>
              <a:t>Immune modulators</a:t>
            </a:r>
          </a:p>
          <a:p>
            <a:pPr defTabSz="584200"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545454"/>
              </a:solidFill>
              <a:latin typeface="Microsoft Sans Serif" charset="0"/>
            </a:endParaRPr>
          </a:p>
          <a:p>
            <a:r>
              <a:rPr lang="en-US" sz="1200" dirty="0"/>
              <a:t>BF </a:t>
            </a:r>
            <a:r>
              <a:rPr lang="en-US" sz="1200" dirty="0" err="1" smtClean="0"/>
              <a:t>Bacteroides</a:t>
            </a:r>
            <a:r>
              <a:rPr lang="en-US" sz="1200" dirty="0" smtClean="0"/>
              <a:t> </a:t>
            </a:r>
            <a:r>
              <a:rPr lang="en-US" sz="1200" dirty="0" err="1"/>
              <a:t>fragilis</a:t>
            </a:r>
            <a:r>
              <a:rPr lang="en-US" sz="1200" dirty="0"/>
              <a:t>; </a:t>
            </a:r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ETBF</a:t>
            </a:r>
            <a:r>
              <a:rPr lang="en-US" sz="1200" dirty="0"/>
              <a:t>, </a:t>
            </a:r>
            <a:r>
              <a:rPr lang="en-US" sz="1200" dirty="0" err="1" smtClean="0"/>
              <a:t>entero</a:t>
            </a:r>
            <a:r>
              <a:rPr lang="en-US" sz="1200" dirty="0" smtClean="0"/>
              <a:t>-toxigenic </a:t>
            </a:r>
            <a:r>
              <a:rPr lang="en-US" sz="1200" dirty="0" err="1"/>
              <a:t>Bacteroides</a:t>
            </a:r>
            <a:r>
              <a:rPr lang="en-US" sz="1200" dirty="0"/>
              <a:t> </a:t>
            </a:r>
            <a:r>
              <a:rPr lang="en-US" sz="1200" dirty="0" err="1"/>
              <a:t>fragilis</a:t>
            </a:r>
            <a:r>
              <a:rPr lang="en-US" sz="1200" dirty="0"/>
              <a:t>; </a:t>
            </a:r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err="1" smtClean="0"/>
              <a:t>FadA</a:t>
            </a:r>
            <a:r>
              <a:rPr lang="en-US" sz="1200" dirty="0"/>
              <a:t>, fusobacterium adhesion A</a:t>
            </a:r>
            <a:r>
              <a:rPr lang="en-US" sz="1200" dirty="0" smtClean="0"/>
              <a:t>;</a:t>
            </a:r>
          </a:p>
          <a:p>
            <a:r>
              <a:rPr lang="en-US" sz="1200" dirty="0" smtClean="0"/>
              <a:t> </a:t>
            </a:r>
          </a:p>
          <a:p>
            <a:r>
              <a:rPr lang="en-US" sz="1200" dirty="0" smtClean="0"/>
              <a:t>HDAC</a:t>
            </a:r>
            <a:r>
              <a:rPr lang="en-US" sz="1200" dirty="0"/>
              <a:t>, histone deacetylase; </a:t>
            </a:r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IL</a:t>
            </a:r>
            <a:r>
              <a:rPr lang="en-US" sz="1200" dirty="0"/>
              <a:t>, interleukin; </a:t>
            </a:r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LPS</a:t>
            </a:r>
            <a:r>
              <a:rPr lang="en-US" sz="1200" dirty="0"/>
              <a:t>, lipopolysaccharides.</a:t>
            </a:r>
          </a:p>
          <a:p>
            <a:pPr defTabSz="584200" fontAlgn="auto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solidFill>
                <a:srgbClr val="545454"/>
              </a:solidFill>
              <a:latin typeface="Microsoft Sans Serif" charset="0"/>
            </a:endParaRPr>
          </a:p>
          <a:p>
            <a:pPr defTabSz="584200"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545454"/>
              </a:solidFill>
              <a:latin typeface="Microsoft Sans Serif" charset="0"/>
            </a:endParaRPr>
          </a:p>
          <a:p>
            <a:pPr defTabSz="584200" fontAlgn="auto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solidFill>
                <a:srgbClr val="545454"/>
              </a:solidFill>
              <a:latin typeface="Microsoft Sans Serif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36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736" y="1117896"/>
            <a:ext cx="7904964" cy="982663"/>
          </a:xfrm>
        </p:spPr>
        <p:txBody>
          <a:bodyPr/>
          <a:lstStyle/>
          <a:p>
            <a:r>
              <a:rPr lang="en-US" dirty="0" smtClean="0"/>
              <a:t>How to uncover the impact of the microbiome in the etiology and treatment of cancer?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000" b="1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Cancer Microbiome Congress in Boston on 8-9 May 2018</a:t>
            </a:r>
            <a:endParaRPr lang="en-US" sz="2000" b="1" i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61913" y="2254119"/>
            <a:ext cx="8148473" cy="3430244"/>
          </a:xfrm>
        </p:spPr>
        <p:txBody>
          <a:bodyPr/>
          <a:lstStyle/>
          <a:p>
            <a:r>
              <a:rPr lang="en-US" sz="2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What strategies are necessary to create a functional understanding of the interactions between commensal bacteria &amp; cancer</a:t>
            </a:r>
            <a:r>
              <a:rPr lang="en-US" sz="20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?</a:t>
            </a:r>
          </a:p>
          <a:p>
            <a:r>
              <a:rPr lang="en-US" sz="20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Is </a:t>
            </a:r>
            <a:r>
              <a:rPr lang="en-US" sz="2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microbiome the missing key to immunotherapies? </a:t>
            </a:r>
            <a:endParaRPr lang="en-US" sz="2000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20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How </a:t>
            </a:r>
            <a:r>
              <a:rPr lang="en-US" sz="2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can we integrate the fields of microbiology and oncology to translate research into viable cancer therapeutics</a:t>
            </a:r>
            <a:r>
              <a:rPr lang="en-US" sz="20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?</a:t>
            </a:r>
          </a:p>
          <a:p>
            <a:r>
              <a:rPr lang="en-US" sz="20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Do </a:t>
            </a:r>
            <a:r>
              <a:rPr lang="en-US" sz="2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microbial therapeutics have the potential to be utilized as standalone therapies</a:t>
            </a:r>
            <a:r>
              <a:rPr lang="en-US" sz="20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?</a:t>
            </a:r>
          </a:p>
          <a:p>
            <a:r>
              <a:rPr lang="en-US" sz="20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How </a:t>
            </a:r>
            <a:r>
              <a:rPr lang="en-US" sz="2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can we exploit the microbiome to modulate the immune system to create a new form of personalized medicine</a:t>
            </a:r>
            <a:r>
              <a:rPr lang="en-US" sz="20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?</a:t>
            </a:r>
          </a:p>
          <a:p>
            <a:r>
              <a:rPr lang="en-US" sz="20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Could </a:t>
            </a:r>
            <a:r>
              <a:rPr lang="en-US" sz="2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"microbiome-on-a-chip" one day replace mouse models?</a:t>
            </a:r>
            <a:br>
              <a:rPr lang="en-US" sz="2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US" sz="20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50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86" y="251827"/>
            <a:ext cx="7258639" cy="3201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1691" r="69892"/>
          <a:stretch/>
        </p:blipFill>
        <p:spPr>
          <a:xfrm>
            <a:off x="5052767" y="3531704"/>
            <a:ext cx="2705492" cy="26261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04984" y="5919689"/>
            <a:ext cx="235327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545454"/>
                </a:solidFill>
                <a:latin typeface="Microsoft Sans Serif" charset="0"/>
              </a:rPr>
              <a:t>Microbiota-dependent neutrophil accumulation </a:t>
            </a:r>
            <a:r>
              <a:rPr lang="en-US" sz="1200" b="1" smtClean="0">
                <a:solidFill>
                  <a:srgbClr val="545454"/>
                </a:solidFill>
                <a:latin typeface="Microsoft Sans Serif" charset="0"/>
              </a:rPr>
              <a:t>in tumors</a:t>
            </a:r>
            <a:endParaRPr lang="en-US" sz="1200" b="1" dirty="0" smtClean="0">
              <a:solidFill>
                <a:srgbClr val="545454"/>
              </a:solidFill>
              <a:latin typeface="Microsoft Sans Serif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32" y="3676454"/>
            <a:ext cx="3412373" cy="21015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0436" y="5919689"/>
            <a:ext cx="298716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545454"/>
                </a:solidFill>
                <a:latin typeface="Microsoft Sans Serif" charset="0"/>
              </a:rPr>
              <a:t>Microbiota-dependent immunomodulatory effects of CTLA-4 Ab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25017" y="5663209"/>
            <a:ext cx="683161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fontAlgn="auto">
              <a:spcBef>
                <a:spcPts val="0"/>
              </a:spcBef>
              <a:spcAft>
                <a:spcPts val="0"/>
              </a:spcAft>
            </a:pPr>
            <a:r>
              <a:rPr lang="en-US" sz="1000" smtClean="0">
                <a:solidFill>
                  <a:srgbClr val="545454"/>
                </a:solidFill>
                <a:latin typeface="Microsoft Sans Serif" charset="0"/>
              </a:rPr>
              <a:t>Gram</a:t>
            </a:r>
            <a:r>
              <a:rPr lang="en-US" sz="1000" baseline="30000" smtClean="0">
                <a:solidFill>
                  <a:srgbClr val="545454"/>
                </a:solidFill>
                <a:latin typeface="Microsoft Sans Serif" charset="0"/>
              </a:rPr>
              <a:t>-</a:t>
            </a:r>
            <a:r>
              <a:rPr lang="en-US" sz="1000" smtClean="0">
                <a:solidFill>
                  <a:srgbClr val="545454"/>
                </a:solidFill>
                <a:latin typeface="Microsoft Sans Serif" charset="0"/>
              </a:rPr>
              <a:t>  </a:t>
            </a:r>
            <a:endParaRPr lang="en-US" sz="1000" dirty="0" smtClean="0">
              <a:solidFill>
                <a:srgbClr val="545454"/>
              </a:solidFill>
              <a:latin typeface="Microsoft Sans Serif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93985" y="5663209"/>
            <a:ext cx="683161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545454"/>
                </a:solidFill>
                <a:latin typeface="Microsoft Sans Serif" charset="0"/>
              </a:rPr>
              <a:t>Gram</a:t>
            </a:r>
            <a:r>
              <a:rPr lang="en-US" sz="1000" baseline="30000" dirty="0" smtClean="0">
                <a:solidFill>
                  <a:srgbClr val="545454"/>
                </a:solidFill>
                <a:latin typeface="Microsoft Sans Serif" charset="0"/>
              </a:rPr>
              <a:t>+/-</a:t>
            </a:r>
            <a:r>
              <a:rPr lang="en-US" sz="1000" dirty="0" smtClean="0">
                <a:solidFill>
                  <a:srgbClr val="545454"/>
                </a:solidFill>
                <a:latin typeface="Microsoft Sans Serif" charset="0"/>
              </a:rPr>
              <a:t>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47616" y="5663209"/>
            <a:ext cx="683161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fontAlgn="auto">
              <a:spcBef>
                <a:spcPts val="0"/>
              </a:spcBef>
              <a:spcAft>
                <a:spcPts val="0"/>
              </a:spcAft>
            </a:pPr>
            <a:r>
              <a:rPr lang="en-US" sz="1000" smtClean="0">
                <a:solidFill>
                  <a:srgbClr val="545454"/>
                </a:solidFill>
                <a:latin typeface="Microsoft Sans Serif" charset="0"/>
              </a:rPr>
              <a:t>All</a:t>
            </a:r>
            <a:endParaRPr lang="en-US" sz="1000" dirty="0" smtClean="0">
              <a:solidFill>
                <a:srgbClr val="545454"/>
              </a:solidFill>
              <a:latin typeface="Microsoft Sans Serif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94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262" y="1863429"/>
            <a:ext cx="4976659" cy="4815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2840"/>
          <a:stretch/>
        </p:blipFill>
        <p:spPr>
          <a:xfrm>
            <a:off x="1357458" y="257183"/>
            <a:ext cx="5872901" cy="160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7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638" y="231775"/>
            <a:ext cx="8340725" cy="748613"/>
          </a:xfrm>
        </p:spPr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Future directions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01638" y="1330292"/>
            <a:ext cx="8328025" cy="4900826"/>
          </a:xfrm>
        </p:spPr>
        <p:txBody>
          <a:bodyPr/>
          <a:lstStyle/>
          <a:p>
            <a:r>
              <a:rPr lang="en-US" sz="2000" b="1" dirty="0"/>
              <a:t>Precision medicine </a:t>
            </a:r>
            <a:r>
              <a:rPr lang="en-US" sz="2000" dirty="0"/>
              <a:t>promises medical treatments that </a:t>
            </a:r>
            <a:r>
              <a:rPr lang="en-US" sz="2000" dirty="0" smtClean="0"/>
              <a:t>are optimized </a:t>
            </a:r>
            <a:r>
              <a:rPr lang="en-US" sz="2000" dirty="0"/>
              <a:t>to account for individual patients’ genetic </a:t>
            </a:r>
            <a:r>
              <a:rPr lang="en-US" sz="2000" dirty="0" smtClean="0"/>
              <a:t>makeup and </a:t>
            </a:r>
            <a:r>
              <a:rPr lang="en-US" sz="2000" dirty="0"/>
              <a:t>differences in lifestyle and </a:t>
            </a:r>
            <a:r>
              <a:rPr lang="en-US" sz="2000" dirty="0" smtClean="0"/>
              <a:t>environment.</a:t>
            </a:r>
          </a:p>
          <a:p>
            <a:endParaRPr lang="en-US" sz="2000" dirty="0" smtClean="0"/>
          </a:p>
          <a:p>
            <a:r>
              <a:rPr lang="en-US" sz="2000" dirty="0" smtClean="0"/>
              <a:t>The presence or absence </a:t>
            </a:r>
            <a:r>
              <a:rPr lang="en-US" sz="2000" dirty="0"/>
              <a:t>of speciﬁc bacterial community members, or </a:t>
            </a:r>
            <a:r>
              <a:rPr lang="en-US" sz="2000" dirty="0" smtClean="0"/>
              <a:t>even their </a:t>
            </a:r>
            <a:r>
              <a:rPr lang="en-US" sz="2000" dirty="0"/>
              <a:t>metabolites, can alter the prevalence, severity, </a:t>
            </a:r>
            <a:r>
              <a:rPr lang="en-US" sz="2000" dirty="0" smtClean="0"/>
              <a:t>and treatment </a:t>
            </a:r>
            <a:r>
              <a:rPr lang="en-US" sz="2000" dirty="0"/>
              <a:t>of cancer and may serve as prognostic biomarkers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dirty="0" smtClean="0"/>
              <a:t>Increasing </a:t>
            </a:r>
            <a:r>
              <a:rPr lang="en-US" sz="2000" dirty="0"/>
              <a:t>the access to centralized, cloud-based </a:t>
            </a:r>
            <a:r>
              <a:rPr lang="en-US" sz="2000" dirty="0" smtClean="0"/>
              <a:t>repositories for </a:t>
            </a:r>
            <a:r>
              <a:rPr lang="en-US" sz="2000" dirty="0"/>
              <a:t>whole genome and transcriptome sequencing </a:t>
            </a:r>
            <a:r>
              <a:rPr lang="en-US" sz="2000" dirty="0" smtClean="0"/>
              <a:t>databases will </a:t>
            </a:r>
            <a:r>
              <a:rPr lang="en-US" sz="2000" dirty="0"/>
              <a:t>facilitate data mining approaches by computational </a:t>
            </a:r>
            <a:r>
              <a:rPr lang="en-US" sz="2000" dirty="0" smtClean="0"/>
              <a:t>scientists</a:t>
            </a:r>
            <a:r>
              <a:rPr lang="en-US" sz="2000" dirty="0"/>
              <a:t>.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b="1" dirty="0" smtClean="0"/>
              <a:t>Combining pharmacogenomics </a:t>
            </a:r>
            <a:r>
              <a:rPr lang="en-US" sz="2000" b="1" dirty="0"/>
              <a:t>information with custom microbial organisms </a:t>
            </a:r>
            <a:r>
              <a:rPr lang="en-US" sz="2000" b="1" dirty="0" smtClean="0"/>
              <a:t>or their </a:t>
            </a:r>
            <a:r>
              <a:rPr lang="en-US" sz="2000" b="1" dirty="0"/>
              <a:t>speciﬁc metabolites </a:t>
            </a:r>
            <a:r>
              <a:rPr lang="en-US" sz="2000" dirty="0"/>
              <a:t>will allow for precise dosing, </a:t>
            </a:r>
            <a:r>
              <a:rPr lang="en-US" sz="2000" dirty="0" smtClean="0"/>
              <a:t>symptom </a:t>
            </a:r>
            <a:r>
              <a:rPr lang="en-US" sz="2000" dirty="0"/>
              <a:t>management, and improved therapeutic responses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8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idx="4294967295"/>
          </p:nvPr>
        </p:nvSpPr>
        <p:spPr>
          <a:xfrm>
            <a:off x="138339" y="559280"/>
            <a:ext cx="8468152" cy="2928237"/>
          </a:xfrm>
          <a:effectLst/>
        </p:spPr>
        <p:txBody>
          <a:bodyPr>
            <a:noAutofit/>
          </a:bodyPr>
          <a:lstStyle/>
          <a:p>
            <a:pPr marL="176212" indent="0">
              <a:spcBef>
                <a:spcPts val="0"/>
              </a:spcBef>
              <a:buNone/>
            </a:pP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  <a:p>
            <a:pPr marL="176212" indent="0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99"/>
                </a:solidFill>
              </a:rPr>
              <a:t>“</a:t>
            </a:r>
            <a:r>
              <a:rPr lang="en-US" sz="2400" dirty="0">
                <a:solidFill>
                  <a:srgbClr val="003399"/>
                </a:solidFill>
              </a:rPr>
              <a:t>C</a:t>
            </a:r>
            <a:r>
              <a:rPr lang="en-US" sz="2400" dirty="0" smtClean="0">
                <a:solidFill>
                  <a:srgbClr val="003399"/>
                </a:solidFill>
              </a:rPr>
              <a:t>ancer </a:t>
            </a:r>
            <a:r>
              <a:rPr lang="en-US" sz="2400" dirty="0">
                <a:solidFill>
                  <a:srgbClr val="003399"/>
                </a:solidFill>
              </a:rPr>
              <a:t>is a global health crisis, with 12.9 million new cases diagnosed in 2009 worldwide and </a:t>
            </a:r>
            <a:r>
              <a:rPr lang="en-US" sz="2400" dirty="0" smtClean="0">
                <a:solidFill>
                  <a:srgbClr val="003399"/>
                </a:solidFill>
              </a:rPr>
              <a:t>[…] by 2030 </a:t>
            </a:r>
            <a:r>
              <a:rPr lang="en-US" sz="2400" dirty="0">
                <a:solidFill>
                  <a:srgbClr val="003399"/>
                </a:solidFill>
              </a:rPr>
              <a:t>this number could rise to </a:t>
            </a:r>
            <a:r>
              <a:rPr lang="en-US" sz="2400" u="sng" dirty="0">
                <a:solidFill>
                  <a:srgbClr val="003399"/>
                </a:solidFill>
              </a:rPr>
              <a:t>27 million including 17 million deaths </a:t>
            </a:r>
            <a:r>
              <a:rPr lang="en-US" sz="2400" dirty="0" smtClean="0">
                <a:solidFill>
                  <a:srgbClr val="003399"/>
                </a:solidFill>
              </a:rPr>
              <a:t>unless </a:t>
            </a:r>
            <a:r>
              <a:rPr lang="en-US" sz="2400" dirty="0">
                <a:solidFill>
                  <a:srgbClr val="003399"/>
                </a:solidFill>
              </a:rPr>
              <a:t>we take more pressing action</a:t>
            </a:r>
            <a:r>
              <a:rPr lang="en-US" sz="2400" dirty="0" smtClean="0">
                <a:solidFill>
                  <a:srgbClr val="003399"/>
                </a:solidFill>
              </a:rPr>
              <a:t>.”</a:t>
            </a:r>
          </a:p>
          <a:p>
            <a:pPr marL="176212" indent="0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	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                 			</a:t>
            </a:r>
          </a:p>
          <a:p>
            <a:pPr marL="176212" indent="0">
              <a:spcBef>
                <a:spcPts val="0"/>
              </a:spcBef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							</a:t>
            </a:r>
            <a:r>
              <a:rPr lang="en-US" sz="1600" dirty="0" smtClean="0">
                <a:solidFill>
                  <a:srgbClr val="003399"/>
                </a:solidFill>
              </a:rPr>
              <a:t>Former </a:t>
            </a:r>
            <a:r>
              <a:rPr lang="en-US" sz="1600" dirty="0">
                <a:solidFill>
                  <a:srgbClr val="003399"/>
                </a:solidFill>
              </a:rPr>
              <a:t>NCI’s director John E. </a:t>
            </a:r>
            <a:r>
              <a:rPr lang="en-US" sz="1600" dirty="0" err="1">
                <a:solidFill>
                  <a:srgbClr val="003399"/>
                </a:solidFill>
              </a:rPr>
              <a:t>Niederhuber</a:t>
            </a:r>
            <a:r>
              <a:rPr lang="en-US" sz="1600" dirty="0">
                <a:solidFill>
                  <a:srgbClr val="003399"/>
                </a:solidFill>
              </a:rPr>
              <a:t> </a:t>
            </a:r>
            <a:endParaRPr lang="en-US" sz="1600" baseline="-25000" dirty="0">
              <a:solidFill>
                <a:srgbClr val="003399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627" y="2444137"/>
            <a:ext cx="1120050" cy="14052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21030" y="3849385"/>
            <a:ext cx="370746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+mj-lt"/>
              </a:rPr>
              <a:t>The “War </a:t>
            </a:r>
            <a:r>
              <a:rPr lang="en-US" sz="3200" dirty="0">
                <a:latin typeface="+mj-lt"/>
              </a:rPr>
              <a:t>on </a:t>
            </a:r>
            <a:r>
              <a:rPr lang="en-US" sz="3200" dirty="0" smtClean="0">
                <a:latin typeface="+mj-lt"/>
              </a:rPr>
              <a:t>Cancer”</a:t>
            </a:r>
            <a:endParaRPr lang="en-US" sz="32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32624" y="4376188"/>
            <a:ext cx="33009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2">
              <a:spcBef>
                <a:spcPts val="0"/>
              </a:spcBef>
            </a:pP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National 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Cancer Act of 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1971</a:t>
            </a:r>
            <a:endParaRPr lang="en-US" sz="20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773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297398" y="977150"/>
            <a:ext cx="8272674" cy="120373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dirty="0" smtClean="0"/>
              <a:t>Dominant strategic military theory before WWI</a:t>
            </a:r>
          </a:p>
          <a:p>
            <a:pPr>
              <a:spcBef>
                <a:spcPts val="0"/>
              </a:spcBef>
            </a:pPr>
            <a:r>
              <a:rPr lang="en-US" sz="2000" b="1" dirty="0" smtClean="0"/>
              <a:t>Attackers</a:t>
            </a:r>
            <a:r>
              <a:rPr lang="en-US" sz="2000" dirty="0" smtClean="0"/>
              <a:t> </a:t>
            </a:r>
            <a:r>
              <a:rPr lang="en-US" sz="2000" b="1" dirty="0" smtClean="0"/>
              <a:t>will be victorious regardless of circumstance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						=&gt; </a:t>
            </a:r>
            <a:r>
              <a:rPr lang="en-US" sz="2000" b="1" i="1" dirty="0" smtClean="0">
                <a:solidFill>
                  <a:srgbClr val="FF0000"/>
                </a:solidFill>
              </a:rPr>
              <a:t>Bomb the enemy into submission. 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0939" y="141137"/>
            <a:ext cx="8565592" cy="661207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3399"/>
                </a:solidFill>
              </a:rPr>
              <a:t>War on Cancer, </a:t>
            </a:r>
            <a:r>
              <a:rPr lang="en-US" sz="2800" b="1" dirty="0">
                <a:solidFill>
                  <a:srgbClr val="003399"/>
                </a:solidFill>
              </a:rPr>
              <a:t>P</a:t>
            </a:r>
            <a:r>
              <a:rPr lang="en-US" sz="2800" b="1" dirty="0" smtClean="0">
                <a:solidFill>
                  <a:srgbClr val="003399"/>
                </a:solidFill>
              </a:rPr>
              <a:t>hase I: </a:t>
            </a:r>
            <a:r>
              <a:rPr lang="en-US" sz="2800" b="1" i="1" dirty="0" smtClean="0">
                <a:solidFill>
                  <a:srgbClr val="003399"/>
                </a:solidFill>
              </a:rPr>
              <a:t>The Cult of the Offensive</a:t>
            </a:r>
            <a:endParaRPr lang="en-US" sz="2800" b="1" i="1" dirty="0">
              <a:solidFill>
                <a:srgbClr val="00339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39" y="2483440"/>
            <a:ext cx="6787773" cy="3739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0855" r="22958"/>
          <a:stretch/>
        </p:blipFill>
        <p:spPr>
          <a:xfrm>
            <a:off x="7038532" y="3061290"/>
            <a:ext cx="1782370" cy="226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8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297398" y="977150"/>
            <a:ext cx="8272674" cy="120373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dirty="0" smtClean="0"/>
              <a:t>Dominant strategic military theory before WWI</a:t>
            </a:r>
          </a:p>
          <a:p>
            <a:pPr>
              <a:spcBef>
                <a:spcPts val="0"/>
              </a:spcBef>
            </a:pPr>
            <a:r>
              <a:rPr lang="en-US" sz="2000" b="1" dirty="0" smtClean="0"/>
              <a:t>Attackers</a:t>
            </a:r>
            <a:r>
              <a:rPr lang="en-US" sz="2000" dirty="0" smtClean="0"/>
              <a:t> </a:t>
            </a:r>
            <a:r>
              <a:rPr lang="en-US" sz="2000" b="1" dirty="0" smtClean="0"/>
              <a:t>will be victorious regardless of circumstance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						=&gt; </a:t>
            </a:r>
            <a:r>
              <a:rPr lang="en-US" sz="2000" b="1" i="1" dirty="0" smtClean="0">
                <a:solidFill>
                  <a:srgbClr val="FF0000"/>
                </a:solidFill>
              </a:rPr>
              <a:t>Bomb the enemy into submission. 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0939" y="141137"/>
            <a:ext cx="8565592" cy="661207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3399"/>
                </a:solidFill>
              </a:rPr>
              <a:t>War on Cancer, </a:t>
            </a:r>
            <a:r>
              <a:rPr lang="en-US" sz="2800" b="1" dirty="0">
                <a:solidFill>
                  <a:srgbClr val="003399"/>
                </a:solidFill>
              </a:rPr>
              <a:t>P</a:t>
            </a:r>
            <a:r>
              <a:rPr lang="en-US" sz="2800" b="1" dirty="0" smtClean="0">
                <a:solidFill>
                  <a:srgbClr val="003399"/>
                </a:solidFill>
              </a:rPr>
              <a:t>hase I: </a:t>
            </a:r>
            <a:r>
              <a:rPr lang="en-US" sz="2800" b="1" i="1" dirty="0" smtClean="0">
                <a:solidFill>
                  <a:srgbClr val="003399"/>
                </a:solidFill>
              </a:rPr>
              <a:t>The Cult of the Offensive</a:t>
            </a:r>
            <a:endParaRPr lang="en-US" sz="2800" b="1" i="1" dirty="0">
              <a:solidFill>
                <a:srgbClr val="003399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58800" y="977150"/>
            <a:ext cx="7340600" cy="1203734"/>
          </a:xfrm>
          <a:prstGeom prst="line">
            <a:avLst/>
          </a:prstGeom>
          <a:noFill/>
          <a:ln w="41275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/>
          <p:cNvCxnSpPr/>
          <p:nvPr/>
        </p:nvCxnSpPr>
        <p:spPr>
          <a:xfrm>
            <a:off x="558800" y="977150"/>
            <a:ext cx="7340600" cy="1203734"/>
          </a:xfrm>
          <a:prstGeom prst="line">
            <a:avLst/>
          </a:prstGeom>
          <a:noFill/>
          <a:ln w="41275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2573365"/>
            <a:ext cx="4111625" cy="23804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471" y="2562634"/>
            <a:ext cx="3543804" cy="236253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85775" y="4953779"/>
            <a:ext cx="2253822" cy="48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584200" fontAlgn="auto">
              <a:spcBef>
                <a:spcPts val="0"/>
              </a:spcBef>
              <a:spcAft>
                <a:spcPts val="0"/>
              </a:spcAft>
            </a:pPr>
            <a:r>
              <a:rPr lang="en-US" b="1" smtClean="0">
                <a:solidFill>
                  <a:srgbClr val="FF0000"/>
                </a:solidFill>
                <a:latin typeface="Microsoft Sans Serif" charset="0"/>
              </a:rPr>
              <a:t>Trench warfare</a:t>
            </a:r>
            <a:endParaRPr lang="en-US" b="1" dirty="0" smtClean="0">
              <a:solidFill>
                <a:srgbClr val="FF0000"/>
              </a:solidFill>
              <a:latin typeface="Microsoft Sans Serif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52700" y="538436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584200" fontAlgn="auto">
              <a:spcBef>
                <a:spcPts val="0"/>
              </a:spcBef>
              <a:spcAft>
                <a:spcPts val="0"/>
              </a:spcAft>
              <a:buFont typeface="Symbol" charset="2"/>
              <a:buChar char="Þ"/>
            </a:pPr>
            <a:r>
              <a:rPr lang="en-US" sz="2000" b="1" dirty="0">
                <a:latin typeface="Microsoft Sans Serif" charset="0"/>
              </a:rPr>
              <a:t>Escalation</a:t>
            </a:r>
          </a:p>
          <a:p>
            <a:pPr marL="342900" indent="-342900" defTabSz="584200" fontAlgn="auto">
              <a:spcBef>
                <a:spcPts val="0"/>
              </a:spcBef>
              <a:spcAft>
                <a:spcPts val="0"/>
              </a:spcAft>
              <a:buFont typeface="Symbol" charset="2"/>
              <a:buChar char="Þ"/>
            </a:pPr>
            <a:r>
              <a:rPr lang="en-US" sz="2000" b="1" dirty="0">
                <a:latin typeface="Microsoft Sans Serif" charset="0"/>
              </a:rPr>
              <a:t>Heavy losses</a:t>
            </a:r>
          </a:p>
          <a:p>
            <a:pPr marL="342900" indent="-342900" defTabSz="584200" fontAlgn="auto">
              <a:spcBef>
                <a:spcPts val="0"/>
              </a:spcBef>
              <a:spcAft>
                <a:spcPts val="0"/>
              </a:spcAft>
              <a:buFont typeface="Symbol" charset="2"/>
              <a:buChar char="Þ"/>
            </a:pPr>
            <a:r>
              <a:rPr lang="en-US" sz="2000" b="1" dirty="0">
                <a:latin typeface="Microsoft Sans Serif" charset="0"/>
              </a:rPr>
              <a:t>Defeat of the attackers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79861" y="4925169"/>
            <a:ext cx="129522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584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srgbClr val="545454"/>
                </a:solidFill>
                <a:latin typeface="Microsoft Sans Serif" charset="0"/>
              </a:rPr>
              <a:t>Tumor cells</a:t>
            </a:r>
            <a:endParaRPr lang="en-US" sz="1800" dirty="0" smtClean="0">
              <a:solidFill>
                <a:srgbClr val="545454"/>
              </a:solidFill>
              <a:latin typeface="Microsoft Sans Serif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88759" y="4925169"/>
            <a:ext cx="1461939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584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545454"/>
                </a:solidFill>
                <a:latin typeface="Microsoft Sans Serif" charset="0"/>
              </a:rPr>
              <a:t>Immune cells</a:t>
            </a:r>
          </a:p>
        </p:txBody>
      </p:sp>
    </p:spTree>
    <p:extLst>
      <p:ext uri="{BB962C8B-B14F-4D97-AF65-F5344CB8AC3E}">
        <p14:creationId xmlns:p14="http://schemas.microsoft.com/office/powerpoint/2010/main" val="144051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6739" y="1188148"/>
            <a:ext cx="83572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+mj-lt"/>
              </a:rPr>
              <a:t>Bombing </a:t>
            </a:r>
            <a:r>
              <a:rPr lang="en-US" sz="2400" dirty="0">
                <a:latin typeface="+mj-lt"/>
              </a:rPr>
              <a:t>vanquishes opponents </a:t>
            </a:r>
            <a:r>
              <a:rPr lang="en-US" sz="2400" dirty="0" smtClean="0">
                <a:latin typeface="+mj-lt"/>
              </a:rPr>
              <a:t>in </a:t>
            </a:r>
            <a:r>
              <a:rPr lang="en-US" sz="2400" dirty="0">
                <a:latin typeface="+mj-lt"/>
              </a:rPr>
              <a:t>open </a:t>
            </a:r>
            <a:r>
              <a:rPr lang="en-US" sz="2400" dirty="0" smtClean="0">
                <a:latin typeface="+mj-lt"/>
              </a:rPr>
              <a:t>terrain </a:t>
            </a:r>
            <a:r>
              <a:rPr lang="en-US" sz="2400" dirty="0" smtClean="0"/>
              <a:t>only</a:t>
            </a:r>
            <a:endParaRPr lang="en-US" sz="2400" dirty="0" smtClean="0">
              <a:latin typeface="+mj-lt"/>
            </a:endParaRPr>
          </a:p>
          <a:p>
            <a:pPr algn="ctr"/>
            <a:r>
              <a:rPr lang="en-US" sz="2400" b="1" i="1" dirty="0" smtClean="0">
                <a:solidFill>
                  <a:srgbClr val="FF0000"/>
                </a:solidFill>
                <a:latin typeface="+mj-lt"/>
              </a:rPr>
              <a:t>=&gt; blood cancers</a:t>
            </a:r>
          </a:p>
          <a:p>
            <a:pPr algn="ctr"/>
            <a:endParaRPr lang="en-US" sz="2400" dirty="0" smtClean="0">
              <a:latin typeface="+mj-lt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+mj-lt"/>
              </a:rPr>
              <a:t>Entrenched </a:t>
            </a:r>
            <a:r>
              <a:rPr lang="en-US" sz="2400" dirty="0">
                <a:latin typeface="+mj-lt"/>
              </a:rPr>
              <a:t>opponents defeat </a:t>
            </a:r>
            <a:r>
              <a:rPr lang="en-US" sz="2400" dirty="0" smtClean="0">
                <a:latin typeface="+mj-lt"/>
              </a:rPr>
              <a:t>bombing</a:t>
            </a:r>
          </a:p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=&gt;</a:t>
            </a:r>
            <a:r>
              <a:rPr lang="en-US" sz="2400" b="1" i="1" dirty="0" smtClean="0">
                <a:solidFill>
                  <a:srgbClr val="FF0000"/>
                </a:solidFill>
                <a:latin typeface="+mj-lt"/>
              </a:rPr>
              <a:t> solid tumors </a:t>
            </a:r>
            <a:endParaRPr lang="en-US" sz="24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8274" y="337987"/>
            <a:ext cx="8315325" cy="661207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3399"/>
                </a:solidFill>
              </a:rPr>
              <a:t>Lessons from WWI applied to War on Cancer</a:t>
            </a:r>
            <a:endParaRPr lang="en-US" sz="2800" b="1" i="1" dirty="0">
              <a:solidFill>
                <a:srgbClr val="003399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68274" y="4213290"/>
            <a:ext cx="8027782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4B8D"/>
                </a:solidFill>
                <a:latin typeface="Calibri" pitchFamily="34" charset="0"/>
              </a:defRPr>
            </a:lvl2pPr>
            <a:lvl3pPr algn="l" defTabSz="457200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4B8D"/>
                </a:solidFill>
                <a:latin typeface="Calibri" pitchFamily="34" charset="0"/>
              </a:defRPr>
            </a:lvl3pPr>
            <a:lvl4pPr algn="l" defTabSz="457200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4B8D"/>
                </a:solidFill>
                <a:latin typeface="Calibri" pitchFamily="34" charset="0"/>
              </a:defRPr>
            </a:lvl4pPr>
            <a:lvl5pPr algn="l" defTabSz="457200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4B8D"/>
                </a:solidFill>
                <a:latin typeface="Calibri" pitchFamily="34" charset="0"/>
              </a:defRPr>
            </a:lvl5pPr>
            <a:lvl6pPr marL="457200" algn="l" defTabSz="457200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4B8D"/>
                </a:solidFill>
                <a:latin typeface="Calibri" pitchFamily="34" charset="0"/>
              </a:defRPr>
            </a:lvl6pPr>
            <a:lvl7pPr marL="914400" algn="l" defTabSz="457200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4B8D"/>
                </a:solidFill>
                <a:latin typeface="Calibri" pitchFamily="34" charset="0"/>
              </a:defRPr>
            </a:lvl7pPr>
            <a:lvl8pPr marL="1371600" algn="l" defTabSz="457200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4B8D"/>
                </a:solidFill>
                <a:latin typeface="Calibri" pitchFamily="34" charset="0"/>
              </a:defRPr>
            </a:lvl8pPr>
            <a:lvl9pPr marL="1828800" algn="l" defTabSz="457200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4B8D"/>
                </a:solidFill>
                <a:latin typeface="Calibri" pitchFamily="34" charset="0"/>
              </a:defRPr>
            </a:lvl9pPr>
          </a:lstStyle>
          <a:p>
            <a:r>
              <a:rPr lang="en-US" sz="2800" b="1" i="1" dirty="0" smtClean="0">
                <a:solidFill>
                  <a:srgbClr val="003399"/>
                </a:solidFill>
              </a:rPr>
              <a:t>=&gt; Evolution to “Modern Western Military Art”</a:t>
            </a:r>
            <a:endParaRPr lang="en-US" sz="2800" b="1" i="1" dirty="0">
              <a:solidFill>
                <a:srgbClr val="00339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4008" y="4874497"/>
            <a:ext cx="848995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Paralyze </a:t>
            </a:r>
            <a:r>
              <a:rPr lang="en-US" sz="2800" dirty="0"/>
              <a:t>and i</a:t>
            </a:r>
            <a:r>
              <a:rPr lang="en-US" sz="2800" dirty="0" smtClean="0"/>
              <a:t>ncapacitate </a:t>
            </a:r>
            <a:r>
              <a:rPr lang="en-US" sz="2800" dirty="0"/>
              <a:t>r</a:t>
            </a:r>
            <a:r>
              <a:rPr lang="en-US" sz="2800" dirty="0" smtClean="0"/>
              <a:t>ather </a:t>
            </a:r>
            <a:r>
              <a:rPr lang="en-US" sz="2800" dirty="0"/>
              <a:t>than d</a:t>
            </a:r>
            <a:r>
              <a:rPr lang="en-US" sz="2800" dirty="0" smtClean="0"/>
              <a:t>estroy </a:t>
            </a:r>
            <a:r>
              <a:rPr lang="en-US" sz="2800" dirty="0"/>
              <a:t>d</a:t>
            </a:r>
            <a:r>
              <a:rPr lang="en-US" sz="2800" dirty="0" smtClean="0"/>
              <a:t>irectly 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8750312" y="6604556"/>
            <a:ext cx="3161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62D8CC5-B668-4184-A8E2-1A1526F55DF1}" type="slidenum">
              <a:rPr lang="en-US" sz="1000" b="1"/>
              <a:pPr/>
              <a:t>5</a:t>
            </a:fld>
            <a:endParaRPr lang="en-US" sz="1000" b="1" dirty="0"/>
          </a:p>
        </p:txBody>
      </p:sp>
      <p:sp>
        <p:nvSpPr>
          <p:cNvPr id="7" name="Rectangle 6"/>
          <p:cNvSpPr/>
          <p:nvPr/>
        </p:nvSpPr>
        <p:spPr>
          <a:xfrm>
            <a:off x="1687517" y="5699037"/>
            <a:ext cx="575566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USE THE TERRAIN = IMMUNE SYSTEM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3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60046" y="168686"/>
            <a:ext cx="8229600" cy="725701"/>
          </a:xfrm>
          <a:prstGeom prst="rect">
            <a:avLst/>
          </a:prstGeom>
        </p:spPr>
        <p:txBody>
          <a:bodyPr/>
          <a:lstStyle>
            <a:lvl1pPr algn="l" defTabSz="4095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8A7"/>
              </a:buClr>
              <a:defRPr sz="3000">
                <a:solidFill>
                  <a:srgbClr val="545454"/>
                </a:solidFill>
                <a:latin typeface="Microsoft Sans Serif"/>
                <a:ea typeface="ＭＳ Ｐゴシック" charset="0"/>
                <a:cs typeface="Microsoft Sans Serif"/>
                <a:sym typeface="Helvetica Neue Light" charset="0"/>
              </a:defRPr>
            </a:lvl1pPr>
            <a:lvl2pPr algn="l" defTabSz="4095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8A7"/>
              </a:buClr>
              <a:defRPr sz="3000">
                <a:solidFill>
                  <a:srgbClr val="4E4E4E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  <a:sym typeface="Helvetica Neue Light" charset="0"/>
              </a:defRPr>
            </a:lvl2pPr>
            <a:lvl3pPr algn="l" defTabSz="4095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8A7"/>
              </a:buClr>
              <a:defRPr sz="3000">
                <a:solidFill>
                  <a:srgbClr val="4E4E4E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  <a:sym typeface="Helvetica Neue Light" charset="0"/>
              </a:defRPr>
            </a:lvl3pPr>
            <a:lvl4pPr algn="l" defTabSz="4095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8A7"/>
              </a:buClr>
              <a:defRPr sz="3000">
                <a:solidFill>
                  <a:srgbClr val="4E4E4E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  <a:sym typeface="Helvetica Neue Light" charset="0"/>
              </a:defRPr>
            </a:lvl4pPr>
            <a:lvl5pPr algn="l" defTabSz="4095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8A7"/>
              </a:buClr>
              <a:defRPr sz="3000">
                <a:solidFill>
                  <a:srgbClr val="4E4E4E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  <a:sym typeface="Helvetica Neue Light" charset="0"/>
              </a:defRPr>
            </a:lvl5pPr>
            <a:lvl6pPr indent="803643" defTabSz="410751">
              <a:defRPr sz="3000">
                <a:latin typeface="+mn-lt"/>
                <a:ea typeface="+mn-ea"/>
                <a:cs typeface="+mn-cs"/>
                <a:sym typeface="Helvetica Neue Light"/>
              </a:defRPr>
            </a:lvl6pPr>
            <a:lvl7pPr indent="964372" defTabSz="410751">
              <a:defRPr sz="3000">
                <a:latin typeface="+mn-lt"/>
                <a:ea typeface="+mn-ea"/>
                <a:cs typeface="+mn-cs"/>
                <a:sym typeface="Helvetica Neue Light"/>
              </a:defRPr>
            </a:lvl7pPr>
            <a:lvl8pPr indent="1125101" defTabSz="410751">
              <a:defRPr sz="3000">
                <a:latin typeface="+mn-lt"/>
                <a:ea typeface="+mn-ea"/>
                <a:cs typeface="+mn-cs"/>
                <a:sym typeface="Helvetica Neue Light"/>
              </a:defRPr>
            </a:lvl8pPr>
            <a:lvl9pPr indent="1285829" defTabSz="410751">
              <a:defRPr sz="3000"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r>
              <a:rPr lang="en-US" sz="3200" dirty="0" smtClean="0"/>
              <a:t>What does the immune system do?</a:t>
            </a:r>
            <a:endParaRPr lang="en-US" sz="3200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960148" y="2808611"/>
            <a:ext cx="5063887" cy="2534330"/>
          </a:xfrm>
          <a:prstGeom prst="rect">
            <a:avLst/>
          </a:prstGeom>
        </p:spPr>
        <p:txBody>
          <a:bodyPr/>
          <a:lstStyle>
            <a:lvl1pPr marL="320675" indent="-320675" algn="l" defTabSz="40957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4773"/>
              </a:buClr>
              <a:buSzPct val="75000"/>
              <a:buFont typeface="Helvetica Neue" charset="0"/>
              <a:buChar char="•"/>
              <a:defRPr sz="2500">
                <a:solidFill>
                  <a:srgbClr val="545454"/>
                </a:solidFill>
                <a:latin typeface="Microsoft Sans Serif"/>
                <a:ea typeface="ＭＳ Ｐゴシック" charset="0"/>
                <a:cs typeface="Microsoft Sans Serif"/>
                <a:sym typeface="Helvetica Neue Light" charset="0"/>
              </a:defRPr>
            </a:lvl1pPr>
            <a:lvl2pPr marL="641350" indent="-320675" algn="l" defTabSz="40957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4773"/>
              </a:buClr>
              <a:buSzPct val="75000"/>
              <a:buFont typeface="Lucida Grande" charset="0"/>
              <a:buChar char="−"/>
              <a:defRPr sz="2400">
                <a:solidFill>
                  <a:srgbClr val="545454"/>
                </a:solidFill>
                <a:latin typeface="Microsoft Sans Serif"/>
                <a:ea typeface="Microsoft Sans Serif" charset="0"/>
                <a:cs typeface="Microsoft Sans Serif"/>
                <a:sym typeface="Helvetica Neue Light" charset="0"/>
              </a:defRPr>
            </a:lvl2pPr>
            <a:lvl3pPr marL="963613" indent="-320675" algn="l" defTabSz="40957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4773"/>
              </a:buClr>
              <a:buSzPct val="75000"/>
              <a:buFont typeface="Arial" charset="0"/>
              <a:buChar char="•"/>
              <a:defRPr sz="2000">
                <a:solidFill>
                  <a:srgbClr val="545454"/>
                </a:solidFill>
                <a:latin typeface="Microsoft Sans Serif"/>
                <a:ea typeface="Microsoft Sans Serif" charset="0"/>
                <a:cs typeface="Microsoft Sans Serif"/>
                <a:sym typeface="Helvetica Neue Light" charset="0"/>
              </a:defRPr>
            </a:lvl3pPr>
            <a:lvl4pPr marL="1284288" indent="-320675" algn="l" defTabSz="40957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4773"/>
              </a:buClr>
              <a:buSzPct val="75000"/>
              <a:buFont typeface="Lucida Grande" charset="0"/>
              <a:buChar char="−"/>
              <a:defRPr>
                <a:solidFill>
                  <a:srgbClr val="545454"/>
                </a:solidFill>
                <a:latin typeface="Microsoft Sans Serif"/>
                <a:ea typeface="Microsoft Sans Serif" charset="0"/>
                <a:cs typeface="Microsoft Sans Serif"/>
                <a:sym typeface="Helvetica Neue Light" charset="0"/>
              </a:defRPr>
            </a:lvl4pPr>
            <a:lvl5pPr marL="1606550" indent="-320675" algn="l" defTabSz="40957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4773"/>
              </a:buClr>
              <a:buSzPct val="75000"/>
              <a:buFont typeface="Helvetica Neue" charset="0"/>
              <a:buChar char="•"/>
              <a:defRPr sz="1600">
                <a:solidFill>
                  <a:srgbClr val="545454"/>
                </a:solidFill>
                <a:latin typeface="Microsoft Sans Serif"/>
                <a:ea typeface="Microsoft Sans Serif" charset="0"/>
                <a:cs typeface="Microsoft Sans Serif"/>
                <a:sym typeface="Helvetica Neue Light" charset="0"/>
              </a:defRPr>
            </a:lvl5pPr>
            <a:lvl6pPr marL="1928744" indent="-321457" defTabSz="410751">
              <a:spcBef>
                <a:spcPts val="2953"/>
              </a:spcBef>
              <a:buSzPct val="75000"/>
              <a:buFont typeface="Helvetica Neue"/>
              <a:buChar char="•"/>
              <a:defRPr sz="250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 Light"/>
              </a:defRPr>
            </a:lvl6pPr>
            <a:lvl7pPr marL="2250201" indent="-321457" defTabSz="410751">
              <a:spcBef>
                <a:spcPts val="2953"/>
              </a:spcBef>
              <a:buSzPct val="75000"/>
              <a:buFont typeface="Helvetica Neue"/>
              <a:buChar char="•"/>
              <a:defRPr sz="250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 Light"/>
              </a:defRPr>
            </a:lvl7pPr>
            <a:lvl8pPr marL="2571659" indent="-321457" defTabSz="410751">
              <a:spcBef>
                <a:spcPts val="2953"/>
              </a:spcBef>
              <a:buSzPct val="75000"/>
              <a:buFont typeface="Helvetica Neue"/>
              <a:buChar char="•"/>
              <a:defRPr sz="250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 Light"/>
              </a:defRPr>
            </a:lvl8pPr>
            <a:lvl9pPr marL="2893116" indent="-321457" defTabSz="410751">
              <a:spcBef>
                <a:spcPts val="2953"/>
              </a:spcBef>
              <a:buSzPct val="75000"/>
              <a:buFont typeface="Helvetica Neue"/>
              <a:buChar char="•"/>
              <a:defRPr sz="250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algn="ctr">
              <a:buNone/>
            </a:pPr>
            <a:endParaRPr lang="en-US" dirty="0"/>
          </a:p>
          <a:p>
            <a:pPr algn="ctr">
              <a:buFont typeface="Wingdings" charset="0"/>
              <a:buNone/>
            </a:pPr>
            <a:r>
              <a:rPr lang="en-US" dirty="0" smtClean="0"/>
              <a:t>Allergies </a:t>
            </a:r>
          </a:p>
          <a:p>
            <a:pPr algn="ctr">
              <a:buFont typeface="Wingdings" charset="0"/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/>
              <a:t>Auto-immune diseases</a:t>
            </a:r>
          </a:p>
          <a:p>
            <a:pPr algn="ctr">
              <a:buFont typeface="Wingdings" charset="0"/>
              <a:buNone/>
            </a:pPr>
            <a:endParaRPr lang="en-US" dirty="0" smtClean="0"/>
          </a:p>
          <a:p>
            <a:pPr algn="ctr">
              <a:buFont typeface="Wingdings" charset="0"/>
              <a:buNone/>
            </a:pPr>
            <a:r>
              <a:rPr lang="en-US" dirty="0" smtClean="0"/>
              <a:t>Cancers</a:t>
            </a:r>
          </a:p>
          <a:p>
            <a:pPr algn="ctr">
              <a:buFont typeface="Wingdings" charset="0"/>
              <a:buNone/>
            </a:pPr>
            <a:endParaRPr lang="en-US" dirty="0" smtClean="0"/>
          </a:p>
          <a:p>
            <a:pPr algn="ctr">
              <a:buFont typeface="Wingdings" charset="0"/>
              <a:buNone/>
            </a:pPr>
            <a:endParaRPr lang="en-US" dirty="0" smtClean="0"/>
          </a:p>
          <a:p>
            <a:pPr algn="ctr">
              <a:buFont typeface="Wingdings" charset="0"/>
              <a:buNone/>
            </a:pPr>
            <a:endParaRPr lang="en-US" dirty="0"/>
          </a:p>
        </p:txBody>
      </p:sp>
      <p:pic>
        <p:nvPicPr>
          <p:cNvPr id="4" name="Picture 7" descr="mban1128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3" b="11290"/>
          <a:stretch>
            <a:fillRect/>
          </a:stretch>
        </p:blipFill>
        <p:spPr bwMode="auto">
          <a:xfrm>
            <a:off x="6272900" y="1394718"/>
            <a:ext cx="2655230" cy="2463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48" y="1215656"/>
            <a:ext cx="2371388" cy="26974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31261" y="811671"/>
            <a:ext cx="1338508" cy="48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584200"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dirty="0" smtClean="0">
                <a:solidFill>
                  <a:srgbClr val="FF0000"/>
                </a:solidFill>
                <a:latin typeface="Microsoft Sans Serif" charset="0"/>
              </a:rPr>
              <a:t>Allergies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062" y="791598"/>
            <a:ext cx="3503725" cy="48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dirty="0" smtClean="0">
                <a:solidFill>
                  <a:srgbClr val="FF0000"/>
                </a:solidFill>
                <a:latin typeface="Microsoft Sans Serif" charset="0"/>
              </a:rPr>
              <a:t>Protects against germs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625" y="4365040"/>
            <a:ext cx="1263682" cy="101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314" y="4288841"/>
            <a:ext cx="1879600" cy="187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28525" r="23718"/>
          <a:stretch/>
        </p:blipFill>
        <p:spPr>
          <a:xfrm>
            <a:off x="2219948" y="5135865"/>
            <a:ext cx="1296576" cy="1409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689" y="5381040"/>
            <a:ext cx="1058806" cy="1054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88583" y="4313324"/>
            <a:ext cx="568104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584200"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dirty="0" smtClean="0">
                <a:solidFill>
                  <a:srgbClr val="FF0000"/>
                </a:solidFill>
                <a:latin typeface="Microsoft Sans Serif" charset="0"/>
              </a:rPr>
              <a:t>Misdirected reactions… but against what?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436011" y="4185579"/>
            <a:ext cx="1739900" cy="2390922"/>
            <a:chOff x="4419600" y="4267200"/>
            <a:chExt cx="1739900" cy="239092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19600" y="4343399"/>
              <a:ext cx="1739900" cy="231472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613314" y="4267200"/>
              <a:ext cx="1391569" cy="4873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algn="ctr" defTabSz="584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545454"/>
                  </a:solidFill>
                  <a:latin typeface="Microsoft Sans Serif" charset="0"/>
                </a:rPr>
                <a:t>Inhibition</a:t>
              </a:r>
            </a:p>
          </p:txBody>
        </p:sp>
      </p:grp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2868236" y="1430572"/>
            <a:ext cx="3688506" cy="725701"/>
          </a:xfrm>
          <a:prstGeom prst="rect">
            <a:avLst/>
          </a:prstGeom>
        </p:spPr>
        <p:txBody>
          <a:bodyPr/>
          <a:lstStyle>
            <a:lvl1pPr algn="l" defTabSz="4095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8A7"/>
              </a:buClr>
              <a:defRPr sz="3000">
                <a:solidFill>
                  <a:srgbClr val="545454"/>
                </a:solidFill>
                <a:latin typeface="Microsoft Sans Serif"/>
                <a:ea typeface="ＭＳ Ｐゴシック" charset="0"/>
                <a:cs typeface="Microsoft Sans Serif"/>
                <a:sym typeface="Helvetica Neue Light" charset="0"/>
              </a:defRPr>
            </a:lvl1pPr>
            <a:lvl2pPr algn="l" defTabSz="4095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8A7"/>
              </a:buClr>
              <a:defRPr sz="3000">
                <a:solidFill>
                  <a:srgbClr val="4E4E4E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  <a:sym typeface="Helvetica Neue Light" charset="0"/>
              </a:defRPr>
            </a:lvl2pPr>
            <a:lvl3pPr algn="l" defTabSz="4095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8A7"/>
              </a:buClr>
              <a:defRPr sz="3000">
                <a:solidFill>
                  <a:srgbClr val="4E4E4E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  <a:sym typeface="Helvetica Neue Light" charset="0"/>
              </a:defRPr>
            </a:lvl3pPr>
            <a:lvl4pPr algn="l" defTabSz="4095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8A7"/>
              </a:buClr>
              <a:defRPr sz="3000">
                <a:solidFill>
                  <a:srgbClr val="4E4E4E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  <a:sym typeface="Helvetica Neue Light" charset="0"/>
              </a:defRPr>
            </a:lvl4pPr>
            <a:lvl5pPr algn="l" defTabSz="4095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8A7"/>
              </a:buClr>
              <a:defRPr sz="3000">
                <a:solidFill>
                  <a:srgbClr val="4E4E4E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  <a:sym typeface="Helvetica Neue Light" charset="0"/>
              </a:defRPr>
            </a:lvl5pPr>
            <a:lvl6pPr indent="803643" defTabSz="410751">
              <a:defRPr sz="3000">
                <a:latin typeface="+mn-lt"/>
                <a:ea typeface="+mn-ea"/>
                <a:cs typeface="+mn-cs"/>
                <a:sym typeface="Helvetica Neue Light"/>
              </a:defRPr>
            </a:lvl6pPr>
            <a:lvl7pPr indent="964372" defTabSz="410751">
              <a:defRPr sz="3000">
                <a:latin typeface="+mn-lt"/>
                <a:ea typeface="+mn-ea"/>
                <a:cs typeface="+mn-cs"/>
                <a:sym typeface="Helvetica Neue Light"/>
              </a:defRPr>
            </a:lvl7pPr>
            <a:lvl8pPr indent="1125101" defTabSz="410751">
              <a:defRPr sz="3000">
                <a:latin typeface="+mn-lt"/>
                <a:ea typeface="+mn-ea"/>
                <a:cs typeface="+mn-cs"/>
                <a:sym typeface="Helvetica Neue Light"/>
              </a:defRPr>
            </a:lvl8pPr>
            <a:lvl9pPr indent="1285829" defTabSz="410751">
              <a:defRPr sz="3000"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r>
              <a:rPr lang="en-US" sz="2800" b="1" i="1" dirty="0" smtClean="0">
                <a:latin typeface="Britannic Bold" charset="0"/>
                <a:ea typeface="Britannic Bold" charset="0"/>
                <a:cs typeface="Britannic Bold" charset="0"/>
              </a:rPr>
              <a:t>Protects </a:t>
            </a:r>
            <a:r>
              <a:rPr lang="en-US" sz="2800" b="1" i="1" smtClean="0">
                <a:latin typeface="Britannic Bold" charset="0"/>
                <a:ea typeface="Britannic Bold" charset="0"/>
                <a:cs typeface="Britannic Bold" charset="0"/>
              </a:rPr>
              <a:t>or Punishes</a:t>
            </a:r>
            <a:endParaRPr lang="en-US" sz="2800" b="1" i="1" dirty="0">
              <a:latin typeface="Britannic Bold" charset="0"/>
              <a:ea typeface="Britannic Bold" charset="0"/>
              <a:cs typeface="Britannic Bold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92589" y="2331557"/>
            <a:ext cx="156004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545454"/>
                </a:solidFill>
                <a:latin typeface="Microsoft Sans Serif" charset="0"/>
                <a:ea typeface="Microsoft Sans Serif" charset="0"/>
                <a:cs typeface="Microsoft Sans Serif" charset="0"/>
              </a:rPr>
              <a:t>Infections</a:t>
            </a:r>
          </a:p>
        </p:txBody>
      </p:sp>
    </p:spTree>
    <p:extLst>
      <p:ext uri="{BB962C8B-B14F-4D97-AF65-F5344CB8AC3E}">
        <p14:creationId xmlns:p14="http://schemas.microsoft.com/office/powerpoint/2010/main" val="324274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80" y="1913404"/>
            <a:ext cx="7925594" cy="717435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003399"/>
                </a:solidFill>
              </a:rPr>
              <a:t>War on Cancer, Phase II: </a:t>
            </a:r>
            <a:r>
              <a:rPr lang="en-US" b="1" i="1">
                <a:solidFill>
                  <a:srgbClr val="003399"/>
                </a:solidFill>
              </a:rPr>
              <a:t>Tumor Immunology</a:t>
            </a:r>
            <a:br>
              <a:rPr lang="en-US" b="1" i="1">
                <a:solidFill>
                  <a:srgbClr val="003399"/>
                </a:solidFill>
              </a:rPr>
            </a:br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t="21406" b="17086"/>
          <a:stretch/>
        </p:blipFill>
        <p:spPr>
          <a:xfrm>
            <a:off x="3753455" y="2983996"/>
            <a:ext cx="1778262" cy="7439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b="32070"/>
          <a:stretch/>
        </p:blipFill>
        <p:spPr>
          <a:xfrm>
            <a:off x="2807038" y="4337986"/>
            <a:ext cx="3850632" cy="1803521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591593" y="4367490"/>
            <a:ext cx="2975467" cy="1118706"/>
            <a:chOff x="591593" y="4367490"/>
            <a:chExt cx="2975467" cy="1118706"/>
          </a:xfrm>
        </p:grpSpPr>
        <p:sp>
          <p:nvSpPr>
            <p:cNvPr id="28" name="TextBox 27"/>
            <p:cNvSpPr txBox="1"/>
            <p:nvPr/>
          </p:nvSpPr>
          <p:spPr>
            <a:xfrm>
              <a:off x="704379" y="4367490"/>
              <a:ext cx="25994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Tolerance/</a:t>
              </a:r>
              <a:r>
                <a:rPr lang="en-US" sz="2400" dirty="0" err="1" smtClean="0"/>
                <a:t>Anergy</a:t>
              </a:r>
              <a:endParaRPr lang="en-US" sz="2400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/>
            <a:srcRect l="-133" t="44688" r="267"/>
            <a:stretch/>
          </p:blipFill>
          <p:spPr>
            <a:xfrm>
              <a:off x="591593" y="4921751"/>
              <a:ext cx="2975467" cy="564445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6311090" y="4298141"/>
            <a:ext cx="2134410" cy="1324886"/>
            <a:chOff x="6371776" y="4312793"/>
            <a:chExt cx="2134410" cy="1324886"/>
          </a:xfrm>
        </p:grpSpPr>
        <p:sp>
          <p:nvSpPr>
            <p:cNvPr id="29" name="TextBox 28"/>
            <p:cNvSpPr txBox="1"/>
            <p:nvPr/>
          </p:nvSpPr>
          <p:spPr>
            <a:xfrm>
              <a:off x="6626589" y="4312793"/>
              <a:ext cx="18795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8000"/>
                  </a:solidFill>
                </a:rPr>
                <a:t>Exhaustion</a:t>
              </a:r>
              <a:endParaRPr lang="en-US" sz="2400" dirty="0">
                <a:solidFill>
                  <a:srgbClr val="008000"/>
                </a:solidFill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/>
            <a:srcRect b="45727"/>
            <a:stretch/>
          </p:blipFill>
          <p:spPr>
            <a:xfrm>
              <a:off x="6371776" y="4745092"/>
              <a:ext cx="2129740" cy="892587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3952074" y="3637062"/>
            <a:ext cx="1665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Activation </a:t>
            </a:r>
            <a:r>
              <a:rPr lang="en-US" sz="1600" dirty="0" smtClean="0">
                <a:solidFill>
                  <a:srgbClr val="FF0000"/>
                </a:solidFill>
              </a:rPr>
              <a:t>(effectors only)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49180" y="2935868"/>
            <a:ext cx="8199420" cy="31575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1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41" y="3212634"/>
            <a:ext cx="2065338" cy="287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9" r="13402" b="22974"/>
          <a:stretch>
            <a:fillRect/>
          </a:stretch>
        </p:blipFill>
        <p:spPr bwMode="auto">
          <a:xfrm>
            <a:off x="5753653" y="3212634"/>
            <a:ext cx="2100262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39788" y="314914"/>
            <a:ext cx="294864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Innate immunity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5224993" y="314914"/>
            <a:ext cx="335921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Adaptive immunity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79777" y="1045116"/>
            <a:ext cx="3927123" cy="172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7663" indent="-3476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223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40000"/>
              </a:spcBef>
              <a:buClr>
                <a:schemeClr val="hlink"/>
              </a:buClr>
              <a:buFont typeface="Wingdings" charset="0"/>
              <a:buChar char="q"/>
            </a:pPr>
            <a:r>
              <a:rPr lang="en-US" altLang="ja-JP" sz="1400" dirty="0"/>
              <a:t>Immediate activation</a:t>
            </a:r>
            <a:endParaRPr lang="en-US" altLang="ja-JP" sz="1400" dirty="0">
              <a:latin typeface="Arial"/>
            </a:endParaRPr>
          </a:p>
          <a:p>
            <a:pPr>
              <a:spcBef>
                <a:spcPct val="40000"/>
              </a:spcBef>
              <a:buClr>
                <a:schemeClr val="hlink"/>
              </a:buClr>
              <a:buFont typeface="Wingdings" charset="0"/>
              <a:buChar char="q"/>
            </a:pPr>
            <a:r>
              <a:rPr lang="en-US" sz="1400" dirty="0"/>
              <a:t>Maturation via Pattern Recognition Receptors and </a:t>
            </a:r>
            <a:r>
              <a:rPr lang="en-US" sz="1400" dirty="0" err="1"/>
              <a:t>chemokines</a:t>
            </a:r>
            <a:endParaRPr lang="en-US" sz="1400" dirty="0"/>
          </a:p>
          <a:p>
            <a:pPr>
              <a:spcBef>
                <a:spcPct val="40000"/>
              </a:spcBef>
              <a:buClr>
                <a:schemeClr val="hlink"/>
              </a:buClr>
              <a:buFont typeface="Wingdings" charset="0"/>
              <a:buChar char="q"/>
            </a:pPr>
            <a:r>
              <a:rPr lang="en-US" sz="1400" dirty="0"/>
              <a:t>Conserved in the evolution</a:t>
            </a:r>
          </a:p>
          <a:p>
            <a:pPr>
              <a:spcBef>
                <a:spcPct val="40000"/>
              </a:spcBef>
              <a:buClr>
                <a:schemeClr val="hlink"/>
              </a:buClr>
              <a:buFont typeface="Wingdings" charset="0"/>
              <a:buChar char="q"/>
            </a:pPr>
            <a:r>
              <a:rPr lang="en-US" sz="1400" dirty="0" smtClean="0"/>
              <a:t>No or little </a:t>
            </a:r>
            <a:r>
              <a:rPr lang="en-US" sz="1400" dirty="0"/>
              <a:t>education </a:t>
            </a:r>
            <a:r>
              <a:rPr lang="en-US" sz="1400" dirty="0" smtClean="0"/>
              <a:t>required </a:t>
            </a:r>
          </a:p>
          <a:p>
            <a:pPr>
              <a:spcBef>
                <a:spcPct val="40000"/>
              </a:spcBef>
              <a:buClr>
                <a:schemeClr val="hlink"/>
              </a:buClr>
              <a:buFont typeface="Wingdings" charset="0"/>
              <a:buChar char="q"/>
            </a:pPr>
            <a:endParaRPr lang="en-US" sz="1400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052692" y="1045116"/>
            <a:ext cx="3799208" cy="142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7663" indent="-3476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223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40000"/>
              </a:spcBef>
              <a:buClr>
                <a:schemeClr val="hlink"/>
              </a:buClr>
              <a:buFont typeface="Wingdings" charset="0"/>
              <a:buChar char="q"/>
            </a:pPr>
            <a:r>
              <a:rPr lang="en-US" sz="1400" dirty="0"/>
              <a:t>Delayed activation</a:t>
            </a:r>
          </a:p>
          <a:p>
            <a:pPr>
              <a:spcBef>
                <a:spcPct val="40000"/>
              </a:spcBef>
              <a:buClr>
                <a:schemeClr val="hlink"/>
              </a:buClr>
              <a:buFont typeface="Wingdings" charset="0"/>
              <a:buChar char="q"/>
            </a:pPr>
            <a:r>
              <a:rPr lang="en-US" sz="1400" dirty="0"/>
              <a:t>M</a:t>
            </a:r>
            <a:r>
              <a:rPr lang="en-US" sz="1400" dirty="0" smtClean="0"/>
              <a:t>aturation </a:t>
            </a:r>
            <a:r>
              <a:rPr lang="en-US" sz="1400" dirty="0"/>
              <a:t>depends on developmentally programmed mutational changes. </a:t>
            </a:r>
          </a:p>
          <a:p>
            <a:pPr>
              <a:spcBef>
                <a:spcPct val="40000"/>
              </a:spcBef>
              <a:buClr>
                <a:schemeClr val="hlink"/>
              </a:buClr>
              <a:buFont typeface="Wingdings" charset="0"/>
              <a:buChar char="q"/>
            </a:pPr>
            <a:r>
              <a:rPr lang="en-US" sz="1400" dirty="0"/>
              <a:t>Recent development of evolution</a:t>
            </a:r>
          </a:p>
          <a:p>
            <a:pPr>
              <a:spcBef>
                <a:spcPct val="40000"/>
              </a:spcBef>
              <a:buClr>
                <a:schemeClr val="hlink"/>
              </a:buClr>
              <a:buFont typeface="Wingdings" charset="0"/>
              <a:buChar char="q"/>
            </a:pPr>
            <a:r>
              <a:rPr lang="en-US" sz="1400" dirty="0" smtClean="0"/>
              <a:t>“</a:t>
            </a:r>
            <a:r>
              <a:rPr lang="en-US" sz="1400" dirty="0"/>
              <a:t>E</a:t>
            </a:r>
            <a:r>
              <a:rPr lang="en-US" sz="1400" dirty="0" smtClean="0"/>
              <a:t>ducation” </a:t>
            </a:r>
            <a:r>
              <a:rPr lang="en-US" sz="1400" dirty="0"/>
              <a:t>and </a:t>
            </a:r>
            <a:r>
              <a:rPr lang="en-US" sz="1400" dirty="0" smtClean="0"/>
              <a:t>“memory” </a:t>
            </a:r>
            <a:endParaRPr lang="en-US" sz="1400" dirty="0"/>
          </a:p>
        </p:txBody>
      </p:sp>
      <p:sp>
        <p:nvSpPr>
          <p:cNvPr id="12" name="Oval 11"/>
          <p:cNvSpPr/>
          <p:nvPr/>
        </p:nvSpPr>
        <p:spPr>
          <a:xfrm>
            <a:off x="721631" y="1982968"/>
            <a:ext cx="2696066" cy="791852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361049" y="2774820"/>
            <a:ext cx="304442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Britannic Bold" charset="0"/>
                <a:ea typeface="Britannic Bold" charset="0"/>
                <a:cs typeface="Britannic Bold" charset="0"/>
              </a:rPr>
              <a:t>Immunotherapy</a:t>
            </a:r>
            <a:endParaRPr lang="en-US" sz="3200" dirty="0">
              <a:latin typeface="Britannic Bold" charset="0"/>
              <a:ea typeface="Britannic Bold" charset="0"/>
              <a:cs typeface="Britannic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36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1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316797" y="377073"/>
            <a:ext cx="8340725" cy="981958"/>
          </a:xfrm>
          <a:prstGeom prst="rect">
            <a:avLst/>
          </a:prstGeom>
        </p:spPr>
        <p:txBody>
          <a:bodyPr/>
          <a:lstStyle>
            <a:lvl1pPr algn="l" defTabSz="4095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8A7"/>
              </a:buClr>
              <a:defRPr sz="3000">
                <a:solidFill>
                  <a:srgbClr val="545454"/>
                </a:solidFill>
                <a:latin typeface="Microsoft Sans Serif"/>
                <a:ea typeface="ＭＳ Ｐゴシック" charset="0"/>
                <a:cs typeface="Microsoft Sans Serif"/>
                <a:sym typeface="Helvetica Neue Light" charset="0"/>
              </a:defRPr>
            </a:lvl1pPr>
            <a:lvl2pPr algn="l" defTabSz="4095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8A7"/>
              </a:buClr>
              <a:defRPr sz="3000">
                <a:solidFill>
                  <a:srgbClr val="4E4E4E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  <a:sym typeface="Helvetica Neue Light" charset="0"/>
              </a:defRPr>
            </a:lvl2pPr>
            <a:lvl3pPr algn="l" defTabSz="4095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8A7"/>
              </a:buClr>
              <a:defRPr sz="3000">
                <a:solidFill>
                  <a:srgbClr val="4E4E4E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  <a:sym typeface="Helvetica Neue Light" charset="0"/>
              </a:defRPr>
            </a:lvl3pPr>
            <a:lvl4pPr algn="l" defTabSz="4095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8A7"/>
              </a:buClr>
              <a:defRPr sz="3000">
                <a:solidFill>
                  <a:srgbClr val="4E4E4E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  <a:sym typeface="Helvetica Neue Light" charset="0"/>
              </a:defRPr>
            </a:lvl4pPr>
            <a:lvl5pPr algn="l" defTabSz="4095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8A7"/>
              </a:buClr>
              <a:defRPr sz="3000">
                <a:solidFill>
                  <a:srgbClr val="4E4E4E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  <a:sym typeface="Helvetica Neue Light" charset="0"/>
              </a:defRPr>
            </a:lvl5pPr>
            <a:lvl6pPr indent="803643" defTabSz="410751">
              <a:defRPr sz="3000">
                <a:latin typeface="+mn-lt"/>
                <a:ea typeface="+mn-ea"/>
                <a:cs typeface="+mn-cs"/>
                <a:sym typeface="Helvetica Neue Light"/>
              </a:defRPr>
            </a:lvl6pPr>
            <a:lvl7pPr indent="964372" defTabSz="410751">
              <a:defRPr sz="3000">
                <a:latin typeface="+mn-lt"/>
                <a:ea typeface="+mn-ea"/>
                <a:cs typeface="+mn-cs"/>
                <a:sym typeface="Helvetica Neue Light"/>
              </a:defRPr>
            </a:lvl7pPr>
            <a:lvl8pPr indent="1125101" defTabSz="410751">
              <a:defRPr sz="3000">
                <a:latin typeface="+mn-lt"/>
                <a:ea typeface="+mn-ea"/>
                <a:cs typeface="+mn-cs"/>
                <a:sym typeface="Helvetica Neue Light"/>
              </a:defRPr>
            </a:lvl8pPr>
            <a:lvl9pPr indent="1285829" defTabSz="410751">
              <a:defRPr sz="3000"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defTabSz="584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Microsoft Sans Serif" charset="0"/>
              </a:rPr>
              <a:t>There is no truth. There is only perception. </a:t>
            </a:r>
            <a:br>
              <a:rPr lang="en-US" sz="2800" dirty="0">
                <a:latin typeface="Microsoft Sans Serif" charset="0"/>
              </a:rPr>
            </a:br>
            <a:r>
              <a:rPr lang="en-US" sz="2800" dirty="0" smtClean="0">
                <a:latin typeface="Microsoft Sans Serif" charset="0"/>
              </a:rPr>
              <a:t>                                                                 </a:t>
            </a:r>
            <a:r>
              <a:rPr lang="en-US" sz="2000" dirty="0" smtClean="0">
                <a:latin typeface="Microsoft Sans Serif" charset="0"/>
              </a:rPr>
              <a:t>- Gustave </a:t>
            </a:r>
            <a:r>
              <a:rPr lang="en-US" sz="2000" dirty="0">
                <a:latin typeface="Microsoft Sans Serif" charset="0"/>
              </a:rPr>
              <a:t>Flaubert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882" y="1892022"/>
            <a:ext cx="5134553" cy="410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6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rnPortfolio">
  <a:themeElements>
    <a:clrScheme name="SRI Overview 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B15C5D"/>
      </a:accent2>
      <a:accent3>
        <a:srgbClr val="75A288"/>
      </a:accent3>
      <a:accent4>
        <a:srgbClr val="579AD8"/>
      </a:accent4>
      <a:accent5>
        <a:srgbClr val="4BACC6"/>
      </a:accent5>
      <a:accent6>
        <a:srgbClr val="D0996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algn="ctr" defTabSz="584200" fontAlgn="auto">
          <a:spcBef>
            <a:spcPts val="0"/>
          </a:spcBef>
          <a:spcAft>
            <a:spcPts val="0"/>
          </a:spcAft>
          <a:defRPr dirty="0" smtClean="0">
            <a:solidFill>
              <a:srgbClr val="545454"/>
            </a:solidFill>
            <a:latin typeface="Microsoft Sans Serif" charset="0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14215</TotalTime>
  <Words>677</Words>
  <Application>Microsoft Macintosh PowerPoint</Application>
  <PresentationFormat>Letter Paper (8.5x11 in)</PresentationFormat>
  <Paragraphs>139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Avenir Roman</vt:lpstr>
      <vt:lpstr>Britannic Bold</vt:lpstr>
      <vt:lpstr>Calibri</vt:lpstr>
      <vt:lpstr>Calibri Light</vt:lpstr>
      <vt:lpstr>Helvetica Neue</vt:lpstr>
      <vt:lpstr>Helvetica Neue Light</vt:lpstr>
      <vt:lpstr>Lucida Calligraphy</vt:lpstr>
      <vt:lpstr>Lucida Grande</vt:lpstr>
      <vt:lpstr>Microsoft Sans Serif</vt:lpstr>
      <vt:lpstr>ＭＳ Ｐゴシック</vt:lpstr>
      <vt:lpstr>Symbol</vt:lpstr>
      <vt:lpstr>Times New Roman</vt:lpstr>
      <vt:lpstr>Wingdings</vt:lpstr>
      <vt:lpstr>Arial</vt:lpstr>
      <vt:lpstr>ModernPortfolio</vt:lpstr>
      <vt:lpstr>Custom Design</vt:lpstr>
      <vt:lpstr>Unexpected links between gut microbiome and cancer progression and therapy.  </vt:lpstr>
      <vt:lpstr>PowerPoint Presentation</vt:lpstr>
      <vt:lpstr>War on Cancer, Phase I: The Cult of the Offensive</vt:lpstr>
      <vt:lpstr>War on Cancer, Phase I: The Cult of the Offensive</vt:lpstr>
      <vt:lpstr>Lessons from WWI applied to War on Cancer</vt:lpstr>
      <vt:lpstr>PowerPoint Presentation</vt:lpstr>
      <vt:lpstr>War on Cancer, Phase II: Tumor Immunology </vt:lpstr>
      <vt:lpstr>PowerPoint Presentation</vt:lpstr>
      <vt:lpstr>There is no truth. There is only perception.                                                                   - Gustave Flaubert</vt:lpstr>
      <vt:lpstr>PowerPoint Presentation</vt:lpstr>
      <vt:lpstr>Relationship between bacteria and cancer</vt:lpstr>
      <vt:lpstr>PowerPoint Presentation</vt:lpstr>
      <vt:lpstr>PowerPoint Presentation</vt:lpstr>
      <vt:lpstr>PowerPoint Presentation</vt:lpstr>
      <vt:lpstr>How to uncover the impact of the microbiome in the etiology and treatment of cancer?  Cancer Microbiome Congress in Boston on 8-9 May 2018</vt:lpstr>
      <vt:lpstr>PowerPoint Presentation</vt:lpstr>
      <vt:lpstr>PowerPoint Presentation</vt:lpstr>
      <vt:lpstr>Future directions 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Bramwell</dc:creator>
  <cp:lastModifiedBy>Microsoft Office User</cp:lastModifiedBy>
  <cp:revision>675</cp:revision>
  <cp:lastPrinted>2016-01-19T19:35:52Z</cp:lastPrinted>
  <dcterms:modified xsi:type="dcterms:W3CDTF">2018-02-12T00:16:27Z</dcterms:modified>
</cp:coreProperties>
</file>